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48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pos="1656" userDrawn="1">
          <p15:clr>
            <a:srgbClr val="A4A3A4"/>
          </p15:clr>
        </p15:guide>
        <p15:guide id="4" orient="horz" pos="3792" userDrawn="1">
          <p15:clr>
            <a:srgbClr val="A4A3A4"/>
          </p15:clr>
        </p15:guide>
        <p15:guide id="5" orient="horz" pos="4200" userDrawn="1">
          <p15:clr>
            <a:srgbClr val="A4A3A4"/>
          </p15:clr>
        </p15:guide>
        <p15:guide id="7" orient="horz" pos="960" userDrawn="1">
          <p15:clr>
            <a:srgbClr val="A4A3A4"/>
          </p15:clr>
        </p15:guide>
        <p15:guide id="8" pos="234" userDrawn="1">
          <p15:clr>
            <a:srgbClr val="A4A3A4"/>
          </p15:clr>
        </p15:guide>
        <p15:guide id="9" pos="288" userDrawn="1">
          <p15:clr>
            <a:srgbClr val="A4A3A4"/>
          </p15:clr>
        </p15:guide>
        <p15:guide id="10" pos="5184" userDrawn="1">
          <p15:clr>
            <a:srgbClr val="A4A3A4"/>
          </p15:clr>
        </p15:guide>
        <p15:guide id="13" orient="horz" pos="3672" userDrawn="1">
          <p15:clr>
            <a:srgbClr val="A4A3A4"/>
          </p15:clr>
        </p15:guide>
        <p15:guide id="14" orient="horz" pos="1512" userDrawn="1">
          <p15:clr>
            <a:srgbClr val="A4A3A4"/>
          </p15:clr>
        </p15:guide>
        <p15:guide id="15" orient="horz" pos="3984" userDrawn="1">
          <p15:clr>
            <a:srgbClr val="A4A3A4"/>
          </p15:clr>
        </p15:guide>
        <p15:guide id="16" orient="horz" pos="3384" userDrawn="1">
          <p15:clr>
            <a:srgbClr val="A4A3A4"/>
          </p15:clr>
        </p15:guide>
        <p15:guide id="17" orient="horz" pos="3480" userDrawn="1">
          <p15:clr>
            <a:srgbClr val="A4A3A4"/>
          </p15:clr>
        </p15:guide>
        <p15:guide id="18" pos="33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5771"/>
    <a:srgbClr val="45559C"/>
    <a:srgbClr val="0071BC"/>
    <a:srgbClr val="F3BD30"/>
    <a:srgbClr val="EE0A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96"/>
    <p:restoredTop sz="94595"/>
  </p:normalViewPr>
  <p:slideViewPr>
    <p:cSldViewPr snapToGrid="0" snapToObjects="1" showGuides="1">
      <p:cViewPr varScale="1">
        <p:scale>
          <a:sx n="130" d="100"/>
          <a:sy n="130" d="100"/>
        </p:scale>
        <p:origin x="1616" y="192"/>
      </p:cViewPr>
      <p:guideLst>
        <p:guide orient="horz" pos="1248"/>
        <p:guide pos="2160"/>
        <p:guide pos="1656"/>
        <p:guide orient="horz" pos="3792"/>
        <p:guide orient="horz" pos="4200"/>
        <p:guide orient="horz" pos="960"/>
        <p:guide pos="234"/>
        <p:guide pos="288"/>
        <p:guide pos="5184"/>
        <p:guide orient="horz" pos="3672"/>
        <p:guide orient="horz" pos="1512"/>
        <p:guide orient="horz" pos="3984"/>
        <p:guide orient="horz" pos="3384"/>
        <p:guide orient="horz" pos="3480"/>
        <p:guide pos="33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7CE26-65E1-5448-8401-17D69FE7D46E}" type="datetimeFigureOut">
              <a:rPr lang="en-US" smtClean="0"/>
              <a:t>4/7/20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28C305-960D-8446-A211-5D267F1A2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014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8C305-960D-8446-A211-5D267F1A24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7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8C305-960D-8446-A211-5D267F1A24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47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8C305-960D-8446-A211-5D267F1A24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12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8C305-960D-8446-A211-5D267F1A24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38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8C305-960D-8446-A211-5D267F1A24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81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51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6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19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471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6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4/7/20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214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4/7/20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23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4/7/20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34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4/7/20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963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4/7/20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13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5EB6-E869-FB47-8973-84276EEBE2E0}" type="datetimeFigureOut">
              <a:rPr lang="en-US" smtClean="0"/>
              <a:t>4/7/20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9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55EB6-E869-FB47-8973-84276EEBE2E0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89E1B-6A47-D340-8E6B-EA08F87B3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614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em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5.emf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png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6.jpg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emf"/><Relationship Id="rId4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13.emf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3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5.emf"/><Relationship Id="rId9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emf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emf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0A126AA-4661-994A-892D-7403269DE807}"/>
              </a:ext>
            </a:extLst>
          </p:cNvPr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67A145-63A4-6F47-B9D3-6F87B0F08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7995" y="5101713"/>
            <a:ext cx="740031" cy="7671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C6D96B-8B26-4943-B585-01F639FE4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1350">
            <a:off x="41863" y="352680"/>
            <a:ext cx="8898064" cy="59587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460A8B-55D9-C24D-8673-E41DE4C65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724" y="1116680"/>
            <a:ext cx="5609492" cy="336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5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18E3E7-D16A-6A4E-8867-1E483DF8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8718" y="5032340"/>
            <a:ext cx="329688" cy="2909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D4291F-28C6-ED4C-B97D-4DFAEA77B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531165" y="1277579"/>
            <a:ext cx="4296575" cy="42965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FFF425B-79C9-D445-A04F-7EC18A33AB30}"/>
              </a:ext>
            </a:extLst>
          </p:cNvPr>
          <p:cNvGrpSpPr/>
          <p:nvPr/>
        </p:nvGrpSpPr>
        <p:grpSpPr>
          <a:xfrm>
            <a:off x="4905977" y="5528270"/>
            <a:ext cx="3896599" cy="474035"/>
            <a:chOff x="6541301" y="6228026"/>
            <a:chExt cx="5195465" cy="63204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D97D940-07C6-5E46-9DB9-D583DA9E5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F8B862A-BBA6-9C40-9D81-1B4C5BED8AE9}"/>
                </a:ext>
              </a:extLst>
            </p:cNvPr>
            <p:cNvSpPr/>
            <p:nvPr/>
          </p:nvSpPr>
          <p:spPr>
            <a:xfrm>
              <a:off x="6541301" y="6387471"/>
              <a:ext cx="33227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200" b="1" dirty="0">
                <a:solidFill>
                  <a:srgbClr val="005A9B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FB50382-A159-884F-A216-652CC2D1B6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706" y="857250"/>
            <a:ext cx="2562225" cy="15049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FED6913-BEBA-AB44-9E6C-A05A79787582}"/>
              </a:ext>
            </a:extLst>
          </p:cNvPr>
          <p:cNvSpPr/>
          <p:nvPr/>
        </p:nvSpPr>
        <p:spPr>
          <a:xfrm>
            <a:off x="10160" y="0"/>
            <a:ext cx="9150773" cy="853440"/>
          </a:xfrm>
          <a:prstGeom prst="rect">
            <a:avLst/>
          </a:prstGeom>
          <a:solidFill>
            <a:srgbClr val="4E67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443FC7-3725-DA4A-901B-3029806673A8}"/>
              </a:ext>
            </a:extLst>
          </p:cNvPr>
          <p:cNvSpPr/>
          <p:nvPr/>
        </p:nvSpPr>
        <p:spPr>
          <a:xfrm>
            <a:off x="1" y="6024880"/>
            <a:ext cx="9150773" cy="853440"/>
          </a:xfrm>
          <a:prstGeom prst="rect">
            <a:avLst/>
          </a:prstGeom>
          <a:solidFill>
            <a:srgbClr val="5570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31E344-FC2B-624E-907A-6045F5497458}"/>
              </a:ext>
            </a:extLst>
          </p:cNvPr>
          <p:cNvSpPr txBox="1"/>
          <p:nvPr/>
        </p:nvSpPr>
        <p:spPr>
          <a:xfrm>
            <a:off x="3334022" y="2312834"/>
            <a:ext cx="489557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Like teaching? Did you know that you can get a job almost anywhere in the U.S. or abroad as a science teacher?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 Visit </a:t>
            </a:r>
            <a:r>
              <a:rPr lang="en-US" b="1" dirty="0" err="1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getthefactsout.org</a:t>
            </a:r>
            <a:r>
              <a:rPr lang="en-US" b="1" dirty="0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</a:t>
            </a: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to: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Learn about how to become a teacher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Get facts and data about teaching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Find other great resources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94A80C3-57F5-7345-809B-D9210D6D6E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1155" y="1165059"/>
            <a:ext cx="3529644" cy="9981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4DFFAEF-9224-9C4F-9392-AE5C17E347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2410132"/>
            <a:ext cx="2176272" cy="2939876"/>
          </a:xfrm>
          <a:prstGeom prst="rect">
            <a:avLst/>
          </a:prstGeom>
          <a:ln w="19050">
            <a:solidFill>
              <a:srgbClr val="45559C"/>
            </a:solidFill>
          </a:ln>
        </p:spPr>
      </p:pic>
    </p:spTree>
    <p:extLst>
      <p:ext uri="{BB962C8B-B14F-4D97-AF65-F5344CB8AC3E}">
        <p14:creationId xmlns:p14="http://schemas.microsoft.com/office/powerpoint/2010/main" val="185976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47F169-F1F8-C447-AB1B-E110F9D90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37" y="702853"/>
            <a:ext cx="3409950" cy="19716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BECB016-71CD-B74C-9EF7-B5F264C8AD26}"/>
              </a:ext>
            </a:extLst>
          </p:cNvPr>
          <p:cNvSpPr/>
          <p:nvPr/>
        </p:nvSpPr>
        <p:spPr>
          <a:xfrm>
            <a:off x="2642793" y="2400300"/>
            <a:ext cx="277388" cy="1603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5774FE-FF26-CA47-9598-E43D245D8FA5}"/>
              </a:ext>
            </a:extLst>
          </p:cNvPr>
          <p:cNvGrpSpPr/>
          <p:nvPr/>
        </p:nvGrpSpPr>
        <p:grpSpPr>
          <a:xfrm>
            <a:off x="4905977" y="5528270"/>
            <a:ext cx="3896599" cy="474035"/>
            <a:chOff x="6541301" y="6228026"/>
            <a:chExt cx="5195465" cy="63204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BD7C024-2B4A-6240-87BE-0E6ED063F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675221E-F6DD-CE4A-B9CF-8317A48BF70F}"/>
                </a:ext>
              </a:extLst>
            </p:cNvPr>
            <p:cNvSpPr/>
            <p:nvPr/>
          </p:nvSpPr>
          <p:spPr>
            <a:xfrm>
              <a:off x="6541301" y="6387471"/>
              <a:ext cx="33227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200" b="1" dirty="0">
                <a:solidFill>
                  <a:srgbClr val="005A9B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6A032BB-7D94-7341-AE8F-2519E035D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10469">
            <a:off x="8113956" y="2300088"/>
            <a:ext cx="1892863" cy="232217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AF3A9FB-0131-B846-AB15-AD65565BD15D}"/>
              </a:ext>
            </a:extLst>
          </p:cNvPr>
          <p:cNvSpPr/>
          <p:nvPr/>
        </p:nvSpPr>
        <p:spPr>
          <a:xfrm>
            <a:off x="1" y="6959"/>
            <a:ext cx="9150773" cy="8534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0DB081-7C3F-9B41-85F2-206FE18D74A0}"/>
              </a:ext>
            </a:extLst>
          </p:cNvPr>
          <p:cNvSpPr/>
          <p:nvPr/>
        </p:nvSpPr>
        <p:spPr>
          <a:xfrm>
            <a:off x="1" y="6005323"/>
            <a:ext cx="9150773" cy="8534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875F84-EB4B-6946-920F-561AC6668AFC}"/>
              </a:ext>
            </a:extLst>
          </p:cNvPr>
          <p:cNvSpPr txBox="1"/>
          <p:nvPr/>
        </p:nvSpPr>
        <p:spPr>
          <a:xfrm>
            <a:off x="3352924" y="2310495"/>
            <a:ext cx="4640702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The alternating current from a wall outlet goes through a coil in the toothbrush holder, producing a magnetic field with field lines coming in and out of the holder. </a:t>
            </a:r>
          </a:p>
          <a:p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This magnetic field induces an alternating current in another coil inside the toothbrush, which gets converted to a direct current, ready to charge the battery!</a:t>
            </a:r>
          </a:p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7CA0B14-FFD9-BB48-AE2F-52C8557880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636" y="2410132"/>
            <a:ext cx="2112264" cy="2947700"/>
          </a:xfrm>
          <a:prstGeom prst="rect">
            <a:avLst/>
          </a:prstGeom>
          <a:ln w="19050">
            <a:solidFill>
              <a:srgbClr val="F3BD30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80755C9-ED61-B945-88AE-CF529494A6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5709" y="1421530"/>
            <a:ext cx="48006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17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B3EF59E-9D30-E74F-AB97-8F795C699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07687">
            <a:off x="7634776" y="1878540"/>
            <a:ext cx="2502254" cy="29112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2EA6B90-B02A-F14A-852D-502C9F7C42CC}"/>
              </a:ext>
            </a:extLst>
          </p:cNvPr>
          <p:cNvGrpSpPr/>
          <p:nvPr/>
        </p:nvGrpSpPr>
        <p:grpSpPr>
          <a:xfrm>
            <a:off x="4905977" y="5528270"/>
            <a:ext cx="3896599" cy="474035"/>
            <a:chOff x="6541301" y="6228026"/>
            <a:chExt cx="5195465" cy="63204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975E2A9-5CD5-B841-9CC1-B2B729F75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2E5053D-F356-0048-98AD-86E91927A62B}"/>
                </a:ext>
              </a:extLst>
            </p:cNvPr>
            <p:cNvSpPr/>
            <p:nvPr/>
          </p:nvSpPr>
          <p:spPr>
            <a:xfrm>
              <a:off x="6541301" y="6387471"/>
              <a:ext cx="33227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200" b="1" dirty="0">
                <a:solidFill>
                  <a:srgbClr val="005A9B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D2AE855-B1DF-2F45-AE21-9C9A5E57EC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41" y="924161"/>
            <a:ext cx="2495550" cy="13906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E473657-155D-C44B-965D-3FBE71D31374}"/>
              </a:ext>
            </a:extLst>
          </p:cNvPr>
          <p:cNvSpPr/>
          <p:nvPr/>
        </p:nvSpPr>
        <p:spPr>
          <a:xfrm>
            <a:off x="1" y="0"/>
            <a:ext cx="9150773" cy="85344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6F8251-20E2-D245-B2D3-CAD8FD2CA230}"/>
              </a:ext>
            </a:extLst>
          </p:cNvPr>
          <p:cNvSpPr/>
          <p:nvPr/>
        </p:nvSpPr>
        <p:spPr>
          <a:xfrm>
            <a:off x="1" y="6000750"/>
            <a:ext cx="9150773" cy="85344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D4BEDF-FE5E-5B4E-9072-FC3889E06A68}"/>
              </a:ext>
            </a:extLst>
          </p:cNvPr>
          <p:cNvSpPr txBox="1"/>
          <p:nvPr/>
        </p:nvSpPr>
        <p:spPr>
          <a:xfrm>
            <a:off x="3324998" y="2318275"/>
            <a:ext cx="454080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Obtaining a bachelors in physics while also taking and appreciating art classes led Didi to pursue a Masters in architecture. He gained a sense of practicality as well as evaluation skills from his physics training that help guide his work. </a:t>
            </a:r>
          </a:p>
          <a:p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Didi has contributed to designs all over the world, including the Grand Louvre </a:t>
            </a:r>
          </a:p>
          <a:p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in Paris!</a:t>
            </a:r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DA3EAB4-865E-8C40-AA91-5BFD330C59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6761" y="1436894"/>
            <a:ext cx="4800600" cy="685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591576-37DE-0B4D-9D05-5DE6B3415C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206" y="2425290"/>
            <a:ext cx="2178077" cy="294681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434AB0-A324-3A49-ADF3-413AF6B08F76}"/>
              </a:ext>
            </a:extLst>
          </p:cNvPr>
          <p:cNvSpPr/>
          <p:nvPr/>
        </p:nvSpPr>
        <p:spPr>
          <a:xfrm>
            <a:off x="333198" y="5445168"/>
            <a:ext cx="1737976" cy="2662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3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Louvre: </a:t>
            </a:r>
            <a:r>
              <a:rPr lang="en-US" sz="113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Benh</a:t>
            </a:r>
            <a:r>
              <a:rPr lang="en-US" sz="113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Lieu Song</a:t>
            </a:r>
          </a:p>
        </p:txBody>
      </p:sp>
    </p:spTree>
    <p:extLst>
      <p:ext uri="{BB962C8B-B14F-4D97-AF65-F5344CB8AC3E}">
        <p14:creationId xmlns:p14="http://schemas.microsoft.com/office/powerpoint/2010/main" val="253818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BA0F1F-B03E-5944-A952-E5B719ADA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49394"/>
            <a:ext cx="2562225" cy="1504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4C1BC8-48A3-DD40-B3C2-7AECC102A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531165" y="1277579"/>
            <a:ext cx="4296575" cy="42965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7054D7B-F556-E34D-90BF-F86CFCA5AB28}"/>
              </a:ext>
            </a:extLst>
          </p:cNvPr>
          <p:cNvGrpSpPr/>
          <p:nvPr/>
        </p:nvGrpSpPr>
        <p:grpSpPr>
          <a:xfrm>
            <a:off x="4905977" y="5528270"/>
            <a:ext cx="3896599" cy="474035"/>
            <a:chOff x="6541301" y="6228026"/>
            <a:chExt cx="5195465" cy="63204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AD0C91B-07AF-6945-9539-9C3572CD0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C529AB-7059-3F45-A8B0-C49F48EC6DF5}"/>
                </a:ext>
              </a:extLst>
            </p:cNvPr>
            <p:cNvSpPr/>
            <p:nvPr/>
          </p:nvSpPr>
          <p:spPr>
            <a:xfrm>
              <a:off x="6541301" y="6387471"/>
              <a:ext cx="33227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200" b="1" dirty="0">
                <a:solidFill>
                  <a:srgbClr val="005A9B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B058725-8790-554E-97DB-94ED76CFE03A}"/>
              </a:ext>
            </a:extLst>
          </p:cNvPr>
          <p:cNvSpPr/>
          <p:nvPr/>
        </p:nvSpPr>
        <p:spPr>
          <a:xfrm>
            <a:off x="10160" y="0"/>
            <a:ext cx="9150773" cy="853440"/>
          </a:xfrm>
          <a:prstGeom prst="rect">
            <a:avLst/>
          </a:prstGeom>
          <a:solidFill>
            <a:srgbClr val="4E67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B11D45-A5CE-5E4C-A63E-01CF7701BE3C}"/>
              </a:ext>
            </a:extLst>
          </p:cNvPr>
          <p:cNvSpPr/>
          <p:nvPr/>
        </p:nvSpPr>
        <p:spPr>
          <a:xfrm>
            <a:off x="1" y="6024880"/>
            <a:ext cx="9150773" cy="853440"/>
          </a:xfrm>
          <a:prstGeom prst="rect">
            <a:avLst/>
          </a:prstGeom>
          <a:solidFill>
            <a:srgbClr val="5570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A6BEC9-9E02-8648-AE1E-605E3CD7CAF8}"/>
              </a:ext>
            </a:extLst>
          </p:cNvPr>
          <p:cNvSpPr txBox="1"/>
          <p:nvPr/>
        </p:nvSpPr>
        <p:spPr>
          <a:xfrm>
            <a:off x="3340270" y="2315016"/>
            <a:ext cx="482050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Want to know what’s going on in physics, who’s doing what in physics, and the physics of everyday things? 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Follow Physics Central on Twitter: </a:t>
            </a:r>
            <a:r>
              <a:rPr lang="en-US" b="1" dirty="0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@</a:t>
            </a:r>
            <a:r>
              <a:rPr lang="en-US" b="1" dirty="0" err="1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PhysicsCentral</a:t>
            </a:r>
            <a:endParaRPr lang="en-US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Like our Facebook page: </a:t>
            </a:r>
            <a:r>
              <a:rPr lang="en-US" b="1" dirty="0" err="1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facebook.com</a:t>
            </a:r>
            <a:r>
              <a:rPr lang="en-US" b="1" dirty="0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/</a:t>
            </a:r>
            <a:r>
              <a:rPr lang="en-US" b="1" dirty="0" err="1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PhysicsCentral</a:t>
            </a:r>
            <a:endParaRPr lang="en-US" b="1" dirty="0">
              <a:solidFill>
                <a:srgbClr val="C00000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D89F32-E89C-634E-B746-1E15CCD535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685" y="1453797"/>
            <a:ext cx="3709219" cy="8345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B5E424-D11D-8747-AC8D-31BB6CB4A6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628" y="2410132"/>
            <a:ext cx="2176272" cy="2939876"/>
          </a:xfrm>
          <a:prstGeom prst="rect">
            <a:avLst/>
          </a:prstGeom>
          <a:ln w="19050">
            <a:solidFill>
              <a:srgbClr val="45559C"/>
            </a:solidFill>
          </a:ln>
        </p:spPr>
      </p:pic>
    </p:spTree>
    <p:extLst>
      <p:ext uri="{BB962C8B-B14F-4D97-AF65-F5344CB8AC3E}">
        <p14:creationId xmlns:p14="http://schemas.microsoft.com/office/powerpoint/2010/main" val="108465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7685CA-A3E3-9B48-B434-A2A879B7C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23" y="465192"/>
            <a:ext cx="3019425" cy="183832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7CAAEA2-DBCC-DD45-84A8-528C57C94176}"/>
              </a:ext>
            </a:extLst>
          </p:cNvPr>
          <p:cNvGrpSpPr/>
          <p:nvPr/>
        </p:nvGrpSpPr>
        <p:grpSpPr>
          <a:xfrm>
            <a:off x="4905977" y="5528270"/>
            <a:ext cx="3896599" cy="474035"/>
            <a:chOff x="6541301" y="6228026"/>
            <a:chExt cx="5195465" cy="63204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421AC76-4E6B-E644-A778-C522987A6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1AD0B29-A9EC-BB44-BEB6-D9D5C011039D}"/>
                </a:ext>
              </a:extLst>
            </p:cNvPr>
            <p:cNvSpPr/>
            <p:nvPr/>
          </p:nvSpPr>
          <p:spPr>
            <a:xfrm>
              <a:off x="6541301" y="6387471"/>
              <a:ext cx="33227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200" b="1" dirty="0">
                <a:solidFill>
                  <a:srgbClr val="005A9B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1F711C8-0FC9-BB40-B7C5-F3AF5D2FB8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5129" y="2085649"/>
            <a:ext cx="2170719" cy="222784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39B474D-69B2-3E41-9FE2-3881A79EB77B}"/>
              </a:ext>
            </a:extLst>
          </p:cNvPr>
          <p:cNvSpPr/>
          <p:nvPr/>
        </p:nvSpPr>
        <p:spPr>
          <a:xfrm>
            <a:off x="-6773" y="0"/>
            <a:ext cx="9150773" cy="853440"/>
          </a:xfrm>
          <a:prstGeom prst="rect">
            <a:avLst/>
          </a:prstGeom>
          <a:solidFill>
            <a:srgbClr val="0D6B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06BD1E-D15B-5B44-88C7-A1CE1BE3303A}"/>
              </a:ext>
            </a:extLst>
          </p:cNvPr>
          <p:cNvSpPr/>
          <p:nvPr/>
        </p:nvSpPr>
        <p:spPr>
          <a:xfrm>
            <a:off x="-6773" y="6002084"/>
            <a:ext cx="9150773" cy="853440"/>
          </a:xfrm>
          <a:prstGeom prst="rect">
            <a:avLst/>
          </a:prstGeom>
          <a:solidFill>
            <a:srgbClr val="0D6B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E42B8F-E19A-4742-AFB4-4B1B7CECD51C}"/>
              </a:ext>
            </a:extLst>
          </p:cNvPr>
          <p:cNvSpPr txBox="1"/>
          <p:nvPr/>
        </p:nvSpPr>
        <p:spPr>
          <a:xfrm>
            <a:off x="3356838" y="2293685"/>
            <a:ext cx="48727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Common themes for career success included hard work, persistence, education, problem-solving and interpersonal skills, while the most common barrier to success in the private sector was reported to be lack of interpersonal skills. </a:t>
            </a:r>
            <a:r>
              <a:rPr lang="en-US" sz="98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[Source: </a:t>
            </a:r>
            <a:r>
              <a:rPr lang="en-US" sz="980" b="1" dirty="0" err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aip.org</a:t>
            </a:r>
            <a:r>
              <a:rPr lang="en-US" sz="98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/statistics]</a:t>
            </a:r>
            <a:br>
              <a:rPr lang="en-US" sz="98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</a:br>
            <a:br>
              <a:rPr lang="en-US" b="1" dirty="0"/>
            </a:b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While a physics PhD provides excellent technical training, the private sector also greatly values interpersonal skills!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53592AC-FAFD-4341-829E-9DBA18D648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628" y="2400412"/>
            <a:ext cx="2176272" cy="2939876"/>
          </a:xfrm>
          <a:prstGeom prst="rect">
            <a:avLst/>
          </a:prstGeom>
          <a:ln w="19050">
            <a:solidFill>
              <a:srgbClr val="1B577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94BD3D3-D81C-DF4A-A161-9F770FA04F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00" y="1447044"/>
            <a:ext cx="48006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5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0"/>
    </mc:Choice>
    <mc:Fallback xmlns="">
      <p:transition spd="slow" advTm="2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9D430D7-8376-B34F-932A-E4ABD912F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07687">
            <a:off x="7634776" y="1878540"/>
            <a:ext cx="2502254" cy="291127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913244B-0FD6-FD4F-BF17-5044DCB75E98}"/>
              </a:ext>
            </a:extLst>
          </p:cNvPr>
          <p:cNvGrpSpPr/>
          <p:nvPr/>
        </p:nvGrpSpPr>
        <p:grpSpPr>
          <a:xfrm>
            <a:off x="4905977" y="5528270"/>
            <a:ext cx="3896599" cy="474035"/>
            <a:chOff x="6541301" y="6228026"/>
            <a:chExt cx="5195465" cy="63204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C389D2B-BD67-8D41-9CE9-3DADF1351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8642031-FD5F-D642-92AB-EED9794B77C5}"/>
                </a:ext>
              </a:extLst>
            </p:cNvPr>
            <p:cNvSpPr/>
            <p:nvPr/>
          </p:nvSpPr>
          <p:spPr>
            <a:xfrm>
              <a:off x="6541301" y="6387471"/>
              <a:ext cx="33227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200" b="1" dirty="0">
                <a:solidFill>
                  <a:srgbClr val="005A9B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16F7FD7-8951-D249-8F5B-EC0CCF91BA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078" y="929936"/>
            <a:ext cx="2495550" cy="13906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D7B4430-FBD5-2148-B10A-74D773432A52}"/>
              </a:ext>
            </a:extLst>
          </p:cNvPr>
          <p:cNvSpPr/>
          <p:nvPr/>
        </p:nvSpPr>
        <p:spPr>
          <a:xfrm>
            <a:off x="1" y="0"/>
            <a:ext cx="9150773" cy="85344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34A401-1C5F-BC45-9A9B-6DBF781CFC49}"/>
              </a:ext>
            </a:extLst>
          </p:cNvPr>
          <p:cNvSpPr/>
          <p:nvPr/>
        </p:nvSpPr>
        <p:spPr>
          <a:xfrm>
            <a:off x="1" y="6000750"/>
            <a:ext cx="9150773" cy="85344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BC6B69-55F9-3340-9CA1-CA453A87D85F}"/>
              </a:ext>
            </a:extLst>
          </p:cNvPr>
          <p:cNvSpPr txBox="1"/>
          <p:nvPr/>
        </p:nvSpPr>
        <p:spPr>
          <a:xfrm>
            <a:off x="3333839" y="2312891"/>
            <a:ext cx="489576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December found a job at a biotech startup straight out of college. She traveled to several countries to teach science and English and to support humanitarian work. This fueled her passion for a career in global development with strong social responsibility. </a:t>
            </a:r>
          </a:p>
          <a:p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Now, December is a project manager working on a device to treat brain aneurysms and strokes!  </a:t>
            </a:r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994F783-4FE0-7349-A3ED-D92C2EC0B0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078" y="2406315"/>
            <a:ext cx="2176272" cy="2939876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90936B5-92CD-F14C-B67B-55C35FBA37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3839" y="1405826"/>
            <a:ext cx="48006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6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55A5A06-D72D-664A-AAC0-44379B499D4E}"/>
              </a:ext>
            </a:extLst>
          </p:cNvPr>
          <p:cNvGrpSpPr/>
          <p:nvPr/>
        </p:nvGrpSpPr>
        <p:grpSpPr>
          <a:xfrm>
            <a:off x="4905977" y="5528270"/>
            <a:ext cx="3896599" cy="474035"/>
            <a:chOff x="6541301" y="6228026"/>
            <a:chExt cx="5195465" cy="63204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AE31DF0-774E-694E-AE02-2C48EA4AA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865934C-73CB-3C4E-99FB-50EB965B0EC2}"/>
                </a:ext>
              </a:extLst>
            </p:cNvPr>
            <p:cNvSpPr/>
            <p:nvPr/>
          </p:nvSpPr>
          <p:spPr>
            <a:xfrm>
              <a:off x="6541301" y="6387471"/>
              <a:ext cx="33227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200" b="1" dirty="0">
                <a:solidFill>
                  <a:srgbClr val="005A9B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F21A4DC-F91F-E549-869D-0FB453604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0073" y="2309601"/>
            <a:ext cx="1256288" cy="2057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09061B-62D9-1747-AE23-A584041B5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840" y="813006"/>
            <a:ext cx="2933700" cy="1371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49B1631-4379-7847-A7C9-62C59DE8601D}"/>
              </a:ext>
            </a:extLst>
          </p:cNvPr>
          <p:cNvSpPr/>
          <p:nvPr/>
        </p:nvSpPr>
        <p:spPr>
          <a:xfrm>
            <a:off x="-20319" y="0"/>
            <a:ext cx="9150773" cy="853440"/>
          </a:xfrm>
          <a:prstGeom prst="rect">
            <a:avLst/>
          </a:prstGeom>
          <a:solidFill>
            <a:srgbClr val="396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743146-0BE0-7E48-9FCB-BF752BFE7C03}"/>
              </a:ext>
            </a:extLst>
          </p:cNvPr>
          <p:cNvSpPr/>
          <p:nvPr/>
        </p:nvSpPr>
        <p:spPr>
          <a:xfrm>
            <a:off x="10161" y="6014720"/>
            <a:ext cx="9150773" cy="853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A6BDD7-4998-F741-9BF4-3CCA4E7DD8C3}"/>
              </a:ext>
            </a:extLst>
          </p:cNvPr>
          <p:cNvSpPr txBox="1"/>
          <p:nvPr/>
        </p:nvSpPr>
        <p:spPr>
          <a:xfrm>
            <a:off x="3337119" y="2309601"/>
            <a:ext cx="489248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Critical thinking and ability to quickly integrate difficult concepts</a:t>
            </a: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Developing and managing budgets</a:t>
            </a: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Collaboration and communication with multiple teams</a:t>
            </a: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Working and communicating with stakeholders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Managing projects and staff</a:t>
            </a:r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CB1FE2E-166C-B542-A09B-21A019F7F0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327" y="2400300"/>
            <a:ext cx="2176272" cy="2939876"/>
          </a:xfrm>
          <a:prstGeom prst="rect">
            <a:avLst/>
          </a:prstGeom>
          <a:ln w="19050">
            <a:solidFill>
              <a:srgbClr val="0071BC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502717-421B-3B4D-9545-A7F6AB3A0E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059" y="1462458"/>
            <a:ext cx="48006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1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5C7FC1-FC96-0A4E-9373-9237A3C99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938" y="1874728"/>
            <a:ext cx="2170719" cy="2227844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B4BDDDC-B500-FD43-92F5-CE0BFCFBB788}"/>
              </a:ext>
            </a:extLst>
          </p:cNvPr>
          <p:cNvGrpSpPr/>
          <p:nvPr/>
        </p:nvGrpSpPr>
        <p:grpSpPr>
          <a:xfrm>
            <a:off x="4905977" y="5528270"/>
            <a:ext cx="3896599" cy="474035"/>
            <a:chOff x="6541301" y="6228026"/>
            <a:chExt cx="5195465" cy="63204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71C34D6-EF50-F44D-BA4F-3B49AF174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BFAAA7F-493E-8244-829C-F491F47860E7}"/>
                </a:ext>
              </a:extLst>
            </p:cNvPr>
            <p:cNvSpPr/>
            <p:nvPr/>
          </p:nvSpPr>
          <p:spPr>
            <a:xfrm>
              <a:off x="6541301" y="6387471"/>
              <a:ext cx="33227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200" b="1" dirty="0">
                <a:solidFill>
                  <a:srgbClr val="005A9B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3B1C7E3-13EE-D74E-8829-171DEE002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129" y="2085649"/>
            <a:ext cx="2170719" cy="22278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B1A40C-F810-424B-9347-3E8D8C88F4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345" y="453949"/>
            <a:ext cx="3019425" cy="18383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32680B4-702D-5747-807C-55E40DA9439F}"/>
              </a:ext>
            </a:extLst>
          </p:cNvPr>
          <p:cNvSpPr/>
          <p:nvPr/>
        </p:nvSpPr>
        <p:spPr>
          <a:xfrm>
            <a:off x="-6773" y="0"/>
            <a:ext cx="9150773" cy="853440"/>
          </a:xfrm>
          <a:prstGeom prst="rect">
            <a:avLst/>
          </a:prstGeom>
          <a:solidFill>
            <a:srgbClr val="0D6B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F64E8C-4844-EE42-89BB-5517ECF73EB2}"/>
              </a:ext>
            </a:extLst>
          </p:cNvPr>
          <p:cNvSpPr/>
          <p:nvPr/>
        </p:nvSpPr>
        <p:spPr>
          <a:xfrm>
            <a:off x="-6773" y="6002084"/>
            <a:ext cx="9150773" cy="853440"/>
          </a:xfrm>
          <a:prstGeom prst="rect">
            <a:avLst/>
          </a:prstGeom>
          <a:solidFill>
            <a:srgbClr val="0D6B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7EB2721-01A9-8048-85D3-0C3F83B7DE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628" y="2410132"/>
            <a:ext cx="2176272" cy="2949070"/>
          </a:xfrm>
          <a:prstGeom prst="rect">
            <a:avLst/>
          </a:prstGeom>
          <a:ln w="19050">
            <a:solidFill>
              <a:srgbClr val="1B577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45601F-3D6E-F24B-BDE9-D9D381293F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9642" y="1998229"/>
            <a:ext cx="4515616" cy="40624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3BB9F8B-A03C-C348-9F0E-1D55D33F81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9000" y="1384724"/>
            <a:ext cx="4800600" cy="68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C1F7C3-E5B3-6F4C-9913-93BC8B76C4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8291" y="3104610"/>
            <a:ext cx="2137942" cy="28974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4ABF0CE-A7AA-B04E-9BAD-3A63813AEDE2}"/>
              </a:ext>
            </a:extLst>
          </p:cNvPr>
          <p:cNvSpPr/>
          <p:nvPr/>
        </p:nvSpPr>
        <p:spPr>
          <a:xfrm>
            <a:off x="3358291" y="4761479"/>
            <a:ext cx="1034257" cy="2431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80" b="1" dirty="0" err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aip.org</a:t>
            </a:r>
            <a:r>
              <a:rPr lang="en-US" sz="98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/statistics</a:t>
            </a:r>
            <a:endParaRPr lang="en-US" sz="980" dirty="0"/>
          </a:p>
        </p:txBody>
      </p:sp>
    </p:spTree>
    <p:extLst>
      <p:ext uri="{BB962C8B-B14F-4D97-AF65-F5344CB8AC3E}">
        <p14:creationId xmlns:p14="http://schemas.microsoft.com/office/powerpoint/2010/main" val="3829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5148CD-5C4D-994C-A90C-2413268F1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531165" y="1277579"/>
            <a:ext cx="4296575" cy="42965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00D3F0D-F5B3-AD45-A076-69D12F0B0534}"/>
              </a:ext>
            </a:extLst>
          </p:cNvPr>
          <p:cNvGrpSpPr/>
          <p:nvPr/>
        </p:nvGrpSpPr>
        <p:grpSpPr>
          <a:xfrm>
            <a:off x="4905977" y="5528270"/>
            <a:ext cx="3896599" cy="474035"/>
            <a:chOff x="6541301" y="6228026"/>
            <a:chExt cx="5195465" cy="63204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46255F8-A630-6C47-BC17-90D39FC2F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2BD9C81-6D49-D84F-BA3A-77B61CD14A47}"/>
                </a:ext>
              </a:extLst>
            </p:cNvPr>
            <p:cNvSpPr/>
            <p:nvPr/>
          </p:nvSpPr>
          <p:spPr>
            <a:xfrm>
              <a:off x="6541301" y="6387471"/>
              <a:ext cx="33227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200" b="1" dirty="0">
                <a:solidFill>
                  <a:srgbClr val="005A9B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BE2A740-67D5-B544-A5B6-AFD779513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851106"/>
            <a:ext cx="2562225" cy="15049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D6AA9F8-E589-1545-831E-AEEF78EF37AB}"/>
              </a:ext>
            </a:extLst>
          </p:cNvPr>
          <p:cNvSpPr/>
          <p:nvPr/>
        </p:nvSpPr>
        <p:spPr>
          <a:xfrm>
            <a:off x="10160" y="0"/>
            <a:ext cx="9150773" cy="853440"/>
          </a:xfrm>
          <a:prstGeom prst="rect">
            <a:avLst/>
          </a:prstGeom>
          <a:solidFill>
            <a:srgbClr val="4E67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975914-9231-E04C-A9E8-7B67695DBD0D}"/>
              </a:ext>
            </a:extLst>
          </p:cNvPr>
          <p:cNvSpPr/>
          <p:nvPr/>
        </p:nvSpPr>
        <p:spPr>
          <a:xfrm>
            <a:off x="1" y="6024880"/>
            <a:ext cx="9150773" cy="853440"/>
          </a:xfrm>
          <a:prstGeom prst="rect">
            <a:avLst/>
          </a:prstGeom>
          <a:solidFill>
            <a:srgbClr val="5570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B8D38F-4529-C04F-93D5-940BFC30F732}"/>
              </a:ext>
            </a:extLst>
          </p:cNvPr>
          <p:cNvSpPr txBox="1"/>
          <p:nvPr/>
        </p:nvSpPr>
        <p:spPr>
          <a:xfrm>
            <a:off x="3360173" y="2308478"/>
            <a:ext cx="4918587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Want to prepare for a real-world job? </a:t>
            </a:r>
            <a:b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US" dirty="0" err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IMPact</a:t>
            </a: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connects you with an industrial physicist who can provide advice, information, and guidance for pursuing an industry career.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Visit </a:t>
            </a:r>
            <a:r>
              <a:rPr lang="en-US" b="1" dirty="0" err="1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impact.aps.org</a:t>
            </a:r>
            <a:r>
              <a:rPr lang="en-US" b="1" dirty="0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</a:t>
            </a: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to: 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Register as a Mentee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Search for a Mentor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Manage your account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C03A2C0-30AA-DA4D-8422-5BDB6FC403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0173" y="1134799"/>
            <a:ext cx="2531760" cy="8923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3EA615E-D6CF-4F48-8AA2-D5CEC123A2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628" y="2427774"/>
            <a:ext cx="2176272" cy="2939876"/>
          </a:xfrm>
          <a:prstGeom prst="rect">
            <a:avLst/>
          </a:prstGeom>
          <a:ln w="19050">
            <a:solidFill>
              <a:srgbClr val="45559C"/>
            </a:solidFill>
          </a:ln>
        </p:spPr>
      </p:pic>
    </p:spTree>
    <p:extLst>
      <p:ext uri="{BB962C8B-B14F-4D97-AF65-F5344CB8AC3E}">
        <p14:creationId xmlns:p14="http://schemas.microsoft.com/office/powerpoint/2010/main" val="85978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49948A9-289C-254B-99F2-2E31C3E5A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07687">
            <a:off x="7634776" y="1878540"/>
            <a:ext cx="2502254" cy="29112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0F0875-C1E5-A048-BAB3-83EFCED364FD}"/>
              </a:ext>
            </a:extLst>
          </p:cNvPr>
          <p:cNvGrpSpPr/>
          <p:nvPr/>
        </p:nvGrpSpPr>
        <p:grpSpPr>
          <a:xfrm>
            <a:off x="4905977" y="5528270"/>
            <a:ext cx="3896599" cy="474035"/>
            <a:chOff x="6541301" y="6228026"/>
            <a:chExt cx="5195465" cy="63204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031CD2-ED3B-EF4E-8E5E-03F91CE41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399A6E7-97E2-664F-9EF8-88123B37DC87}"/>
                </a:ext>
              </a:extLst>
            </p:cNvPr>
            <p:cNvSpPr/>
            <p:nvPr/>
          </p:nvSpPr>
          <p:spPr>
            <a:xfrm>
              <a:off x="6541301" y="6387471"/>
              <a:ext cx="33227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200" b="1" dirty="0">
                <a:solidFill>
                  <a:srgbClr val="005A9B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CA30149-3DAB-424F-92C0-22DDA91A8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401" y="930990"/>
            <a:ext cx="2495550" cy="13906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35B5885-575E-A34C-BD57-CD6BC2356A74}"/>
              </a:ext>
            </a:extLst>
          </p:cNvPr>
          <p:cNvSpPr/>
          <p:nvPr/>
        </p:nvSpPr>
        <p:spPr>
          <a:xfrm>
            <a:off x="1" y="0"/>
            <a:ext cx="9150773" cy="85344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DC7C28-FCC0-0640-BE8F-9FFB3F543ADF}"/>
              </a:ext>
            </a:extLst>
          </p:cNvPr>
          <p:cNvSpPr/>
          <p:nvPr/>
        </p:nvSpPr>
        <p:spPr>
          <a:xfrm>
            <a:off x="1" y="6000750"/>
            <a:ext cx="9150773" cy="85344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50EEAE-E460-D243-A97F-B7EA6B819DE2}"/>
              </a:ext>
            </a:extLst>
          </p:cNvPr>
          <p:cNvSpPr txBox="1"/>
          <p:nvPr/>
        </p:nvSpPr>
        <p:spPr>
          <a:xfrm>
            <a:off x="3334050" y="2321640"/>
            <a:ext cx="4708737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After getting a Master’s from MIT, Evelynn worked as a software engineer. Craving a deeper understanding of technology and its impact on society, she pursued a PhD in the history of science. </a:t>
            </a:r>
          </a:p>
          <a:p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Currently, Evelynn conducts research on the intersections of science, technology, race, and gender and has served as a dean at Harvard University! </a:t>
            </a:r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B6F6AEE-5A54-B944-AD4D-3FE29B9996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8486" y="1425386"/>
            <a:ext cx="4800600" cy="685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E344AF2-BA50-5F49-9B10-078DB7CAA3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401" y="2417182"/>
            <a:ext cx="2176272" cy="2939876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15671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0386EA-A159-4E49-86D4-417851895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64" y="684860"/>
            <a:ext cx="3409950" cy="19716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7643BA-0096-924C-974D-9D0536581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10469">
            <a:off x="8113956" y="2300088"/>
            <a:ext cx="1892863" cy="23221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36B1DD-DBE0-E54B-85A9-69A7915B8D8B}"/>
              </a:ext>
            </a:extLst>
          </p:cNvPr>
          <p:cNvSpPr/>
          <p:nvPr/>
        </p:nvSpPr>
        <p:spPr>
          <a:xfrm>
            <a:off x="2661296" y="2400300"/>
            <a:ext cx="277388" cy="1603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1039FE9-565F-C944-8B41-8C26B9C2D006}"/>
              </a:ext>
            </a:extLst>
          </p:cNvPr>
          <p:cNvGrpSpPr/>
          <p:nvPr/>
        </p:nvGrpSpPr>
        <p:grpSpPr>
          <a:xfrm>
            <a:off x="4905977" y="5528270"/>
            <a:ext cx="3896599" cy="474035"/>
            <a:chOff x="6541301" y="6228026"/>
            <a:chExt cx="5195465" cy="63204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944FD1-A643-6647-91A4-BC11E0B9C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F8A06FE-DD92-F24D-B619-AB1034CC3B2F}"/>
                </a:ext>
              </a:extLst>
            </p:cNvPr>
            <p:cNvSpPr/>
            <p:nvPr/>
          </p:nvSpPr>
          <p:spPr>
            <a:xfrm>
              <a:off x="6541301" y="6387471"/>
              <a:ext cx="33227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200" b="1" dirty="0">
                <a:solidFill>
                  <a:srgbClr val="005A9B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56EFB2E-D6B4-AB49-A4B2-98E6C5E15F98}"/>
              </a:ext>
            </a:extLst>
          </p:cNvPr>
          <p:cNvSpPr/>
          <p:nvPr/>
        </p:nvSpPr>
        <p:spPr>
          <a:xfrm>
            <a:off x="1" y="6959"/>
            <a:ext cx="9150773" cy="8534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754609B-C2B2-A240-A248-3F81BB8E45AF}"/>
              </a:ext>
            </a:extLst>
          </p:cNvPr>
          <p:cNvSpPr/>
          <p:nvPr/>
        </p:nvSpPr>
        <p:spPr>
          <a:xfrm>
            <a:off x="1" y="6005323"/>
            <a:ext cx="9150773" cy="8534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01F704-D674-F844-BA2B-7C3B2327A8F0}"/>
              </a:ext>
            </a:extLst>
          </p:cNvPr>
          <p:cNvSpPr txBox="1"/>
          <p:nvPr/>
        </p:nvSpPr>
        <p:spPr>
          <a:xfrm>
            <a:off x="3355449" y="2307378"/>
            <a:ext cx="48006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An ultrasound uses sound waves sent and reflected in the body to create an image. In order for the wave to transmit smoothly from the probe, a gel is required. </a:t>
            </a:r>
          </a:p>
          <a:p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MIT researchers have eliminated the gel use by pioneering new technology. Light Ultrasound initiates the sound wave with a laser pulse and detects the reflection using skin vibrations!</a:t>
            </a:r>
          </a:p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B54FF75-D31A-3144-A09F-5683720628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4777" y="1593942"/>
            <a:ext cx="4800600" cy="685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82760CF-FF85-DB41-9F7D-97E8712E8C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628" y="2410132"/>
            <a:ext cx="2176272" cy="2949070"/>
          </a:xfrm>
          <a:prstGeom prst="rect">
            <a:avLst/>
          </a:prstGeom>
          <a:ln w="19050">
            <a:solidFill>
              <a:srgbClr val="F3BD30"/>
            </a:solidFill>
          </a:ln>
        </p:spPr>
      </p:pic>
    </p:spTree>
    <p:extLst>
      <p:ext uri="{BB962C8B-B14F-4D97-AF65-F5344CB8AC3E}">
        <p14:creationId xmlns:p14="http://schemas.microsoft.com/office/powerpoint/2010/main" val="336183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337BEF5-CCFB-CD48-AB64-10FAD7910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07687">
            <a:off x="7634776" y="1878540"/>
            <a:ext cx="2502254" cy="29112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87D9390-1551-1447-A16F-060B79AE42BC}"/>
              </a:ext>
            </a:extLst>
          </p:cNvPr>
          <p:cNvGrpSpPr/>
          <p:nvPr/>
        </p:nvGrpSpPr>
        <p:grpSpPr>
          <a:xfrm>
            <a:off x="4905977" y="5528270"/>
            <a:ext cx="3896599" cy="474035"/>
            <a:chOff x="6541301" y="6228026"/>
            <a:chExt cx="5195465" cy="63204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400D73-7849-E34A-890A-6B5BAF814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12074A-8A43-8F43-AB21-68EE5DA147D2}"/>
                </a:ext>
              </a:extLst>
            </p:cNvPr>
            <p:cNvSpPr/>
            <p:nvPr/>
          </p:nvSpPr>
          <p:spPr>
            <a:xfrm>
              <a:off x="6541301" y="6387471"/>
              <a:ext cx="33227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200" b="1" dirty="0">
                <a:solidFill>
                  <a:srgbClr val="005A9B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5B141D6-52B9-8046-ADBD-AD31D889E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078" y="930990"/>
            <a:ext cx="2495550" cy="13906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E4E4B3C-6D15-3B4D-B7DE-0523E708C27A}"/>
              </a:ext>
            </a:extLst>
          </p:cNvPr>
          <p:cNvSpPr/>
          <p:nvPr/>
        </p:nvSpPr>
        <p:spPr>
          <a:xfrm>
            <a:off x="1" y="0"/>
            <a:ext cx="9150773" cy="85344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9658A1-6AAB-D54A-A67C-65BBA52ED98C}"/>
              </a:ext>
            </a:extLst>
          </p:cNvPr>
          <p:cNvSpPr/>
          <p:nvPr/>
        </p:nvSpPr>
        <p:spPr>
          <a:xfrm>
            <a:off x="1" y="6000750"/>
            <a:ext cx="9150773" cy="85344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7D2912-F45A-8342-902D-93FCB14A6D85}"/>
              </a:ext>
            </a:extLst>
          </p:cNvPr>
          <p:cNvSpPr txBox="1"/>
          <p:nvPr/>
        </p:nvSpPr>
        <p:spPr>
          <a:xfrm>
            <a:off x="3350713" y="2292926"/>
            <a:ext cx="4667229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Combining his passion to give back to society with his love for physics, Thomas became a high school teacher. When teaching, he finds the physics material to be just as useful as the critical thinking skills taught in science courses. </a:t>
            </a:r>
          </a:p>
          <a:p>
            <a:r>
              <a:rPr lang="en-US" b="1" dirty="0">
                <a:solidFill>
                  <a:srgbClr val="C0000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Advice for students: Take different types of science courses and build communication skills through outreach activities.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B26D8F8-84B0-5345-8913-45FCAFD52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3874" y="1429350"/>
            <a:ext cx="4800600" cy="685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129679-BA96-FA49-8F38-748FBD5ECC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030" y="2421402"/>
            <a:ext cx="2194561" cy="2935706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43055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EC5EBD6-E34B-E84B-AD9E-D4FBFFE5377D}"/>
              </a:ext>
            </a:extLst>
          </p:cNvPr>
          <p:cNvGrpSpPr/>
          <p:nvPr/>
        </p:nvGrpSpPr>
        <p:grpSpPr>
          <a:xfrm>
            <a:off x="4905977" y="5528270"/>
            <a:ext cx="3896599" cy="474035"/>
            <a:chOff x="6541301" y="6228026"/>
            <a:chExt cx="5195465" cy="63204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59174DE-F616-184D-B7CD-A2240A8DA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91767" y="6228026"/>
              <a:ext cx="1744999" cy="632047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223717C-CF7B-6449-AD4C-DF603737123C}"/>
                </a:ext>
              </a:extLst>
            </p:cNvPr>
            <p:cNvSpPr/>
            <p:nvPr/>
          </p:nvSpPr>
          <p:spPr>
            <a:xfrm>
              <a:off x="6541301" y="6387471"/>
              <a:ext cx="33227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Learn more: 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go.aps.org</a:t>
              </a:r>
              <a:r>
                <a:rPr lang="en-US" sz="1200" b="1" dirty="0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/</a:t>
              </a:r>
              <a:r>
                <a:rPr lang="en-US" sz="1200" b="1" dirty="0" err="1">
                  <a:solidFill>
                    <a:srgbClr val="005A9B"/>
                  </a:solidFill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deeperInSight</a:t>
              </a:r>
              <a:endParaRPr lang="en-US" sz="1200" b="1" dirty="0">
                <a:solidFill>
                  <a:srgbClr val="005A9B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8EC99B2-9F11-8D4D-9E7B-D1FB93C94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0073" y="2309601"/>
            <a:ext cx="1256288" cy="2057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DD342A-B38E-714F-8ECE-4C9A4443EC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217" y="820805"/>
            <a:ext cx="2933700" cy="1371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70A3884-2584-6C41-B9D5-03DC4EA0DE33}"/>
              </a:ext>
            </a:extLst>
          </p:cNvPr>
          <p:cNvSpPr/>
          <p:nvPr/>
        </p:nvSpPr>
        <p:spPr>
          <a:xfrm>
            <a:off x="-20319" y="0"/>
            <a:ext cx="9150773" cy="853440"/>
          </a:xfrm>
          <a:prstGeom prst="rect">
            <a:avLst/>
          </a:prstGeom>
          <a:solidFill>
            <a:srgbClr val="396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DAC7D9-0250-4046-A0FA-774CE7BE975C}"/>
              </a:ext>
            </a:extLst>
          </p:cNvPr>
          <p:cNvSpPr/>
          <p:nvPr/>
        </p:nvSpPr>
        <p:spPr>
          <a:xfrm>
            <a:off x="10161" y="6014720"/>
            <a:ext cx="9150773" cy="853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8A7CFD-7829-1F40-8979-39E6F7EFCB69}"/>
              </a:ext>
            </a:extLst>
          </p:cNvPr>
          <p:cNvSpPr txBox="1"/>
          <p:nvPr/>
        </p:nvSpPr>
        <p:spPr>
          <a:xfrm>
            <a:off x="3331374" y="2302498"/>
            <a:ext cx="6235517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Creating lesson plans</a:t>
            </a:r>
          </a:p>
          <a:p>
            <a:pPr marL="342900" lvl="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Developing demonstrations and labs</a:t>
            </a:r>
          </a:p>
          <a:p>
            <a:pPr marL="342900" lvl="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Assessing and evaluating</a:t>
            </a:r>
          </a:p>
          <a:p>
            <a:pPr marL="342900" lvl="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Teaching and communicating</a:t>
            </a: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Critical thinking and problem solving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03DCCFE-5564-B74F-9C2E-D75163996B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628" y="2410132"/>
            <a:ext cx="2176272" cy="2949072"/>
          </a:xfrm>
          <a:prstGeom prst="rect">
            <a:avLst/>
          </a:prstGeom>
          <a:ln w="19050">
            <a:solidFill>
              <a:srgbClr val="0071BC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E31766-313A-284A-B146-21CE058817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9473" y="1439344"/>
            <a:ext cx="48006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9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2169</TotalTime>
  <Words>681</Words>
  <Application>Microsoft Macintosh PowerPoint</Application>
  <PresentationFormat>On-screen Show (4:3)</PresentationFormat>
  <Paragraphs>57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Helvetica Neue</vt:lpstr>
      <vt:lpstr>Helvetica Neue Condensed</vt:lpstr>
      <vt:lpstr>Helvetica Neue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Microsoft Office User</cp:lastModifiedBy>
  <cp:revision>314</cp:revision>
  <cp:lastPrinted>2020-01-16T16:06:09Z</cp:lastPrinted>
  <dcterms:created xsi:type="dcterms:W3CDTF">2019-09-11T15:42:47Z</dcterms:created>
  <dcterms:modified xsi:type="dcterms:W3CDTF">2020-04-07T14:48:01Z</dcterms:modified>
  <cp:category/>
</cp:coreProperties>
</file>