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Lst>
  <p:sldSz cy="10287000" cx="1828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08ECF83-4FE1-44F0-BB57-A9234B930889}">
  <a:tblStyle styleId="{308ECF83-4FE1-44F0-BB57-A9234B930889}"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0" Type="http://schemas.openxmlformats.org/officeDocument/2006/relationships/slide" Target="slides/slide44.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Online format, 120 minutes</a:t>
            </a:r>
            <a:endParaRPr b="1"/>
          </a:p>
          <a:p>
            <a:pPr indent="0" lvl="0" marL="0" rtl="0" algn="l">
              <a:spcBef>
                <a:spcPts val="0"/>
              </a:spcBef>
              <a:spcAft>
                <a:spcPts val="0"/>
              </a:spcAft>
              <a:buNone/>
            </a:pPr>
            <a:r>
              <a:t/>
            </a:r>
            <a:endParaRPr/>
          </a:p>
        </p:txBody>
      </p:sp>
      <p:sp>
        <p:nvSpPr>
          <p:cNvPr id="89" name="Google Shape;8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d9acc451f2_0_497:notes"/>
          <p:cNvSpPr/>
          <p:nvPr>
            <p:ph idx="2"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gd9acc451f2_0_497: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Main point: The National Academies is increasingly recognizing cultural issues in STEM alongside of-- and as root causes of-- underrepresentation.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Their 2011 report Expanding Underrepresented Minority Participation called for a redoubling of efforts to broaden participation, and their 2018 report Graduate STEM Education for the 21st Century highlighted the need for a student centered approach to graduate education. It noted that both departmental </a:t>
            </a:r>
            <a:endParaRPr/>
          </a:p>
        </p:txBody>
      </p:sp>
      <p:sp>
        <p:nvSpPr>
          <p:cNvPr id="182" name="Google Shape;182;gd9acc451f2_0_497: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d9acc451f2_0_608:notes"/>
          <p:cNvSpPr/>
          <p:nvPr>
            <p:ph idx="2"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gd9acc451f2_0_608: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Main point: Against this backdrop of the need to address both patterns of participation and the culture that contributes to it, we can define equity as on the slide. It’s better to think of equity not as some goal that can be checked off a list, but as a process -- that both closes disparities represented in line and bar graphs and that empowers groups that have been historically marginalized.</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201" name="Google Shape;201;gd9acc451f2_0_608: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d9acc451f2_0_695: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Main point: A powerful perspective on equity for those of us in higher education is offered by Estela Bensimon and her colleagues. Equity mindedness is the perspective displayed by practitioners who are able to call attention to inequities in outcomes and take responsibility for addressing the practices that contribute to them. The five gears represent elements of equity-mindedness that work together shift power relations.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Facilitators can read more about the elements of equity minded elements here: </a:t>
            </a:r>
            <a:r>
              <a:rPr lang="en-US" sz="1200">
                <a:solidFill>
                  <a:schemeClr val="dk1"/>
                </a:solidFill>
              </a:rPr>
              <a:t>https://cue.usc.edu/about/equity/equity-mindedness/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213" name="Google Shape;213;gd9acc451f2_0_695: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d9acc451f2_0_778:notes"/>
          <p:cNvSpPr/>
          <p:nvPr>
            <p:ph idx="2"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gd9acc451f2_0_778: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Main point: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Another critical concept is culture, which can be defined as a system of inherited values, goals, and language that provides a group’s members with shared identity and purpose for their work.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You can notice culture in action because it tends to surface in predictable ways: How goals are defined and pursued; Whose interests are served in evaluative criteria &amp; decision-making processes; What expectations are placed on new members &amp; leaders. Social scientists call the process of learning a group’s culture  socialization.</a:t>
            </a:r>
            <a:endParaRPr sz="1200">
              <a:solidFill>
                <a:schemeClr val="dk1"/>
              </a:solidFill>
              <a:latin typeface="Calibri"/>
              <a:ea typeface="Calibri"/>
              <a:cs typeface="Calibri"/>
              <a:sym typeface="Calibri"/>
            </a:endParaRPr>
          </a:p>
          <a:p>
            <a:pPr indent="0" lvl="1" marL="45720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We need to take culture seriously if we want a robust conception of equity that will not only close gaps, but keep them closed and that attends not only to who is present, but to distribution of power.</a:t>
            </a:r>
            <a:endParaRPr sz="2000"/>
          </a:p>
        </p:txBody>
      </p:sp>
      <p:sp>
        <p:nvSpPr>
          <p:cNvPr id="223" name="Google Shape;223;gd9acc451f2_0_778: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d9acc451f2_0_864:notes"/>
          <p:cNvSpPr/>
          <p:nvPr>
            <p:ph idx="2"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gd9acc451f2_0_864: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Main point: If you start paying attention to culture, you may notice there are feedbacks and dependencies, such as the negative feedback loop presented here, which is common in PhD programs that are interested in creating diversity, but not questioning the culture that has produced inequitable representation. Anytime you see feedbacks like this, it’s a signal that you’re in a system.</a:t>
            </a:r>
            <a:endParaRPr/>
          </a:p>
        </p:txBody>
      </p:sp>
      <p:sp>
        <p:nvSpPr>
          <p:cNvPr id="235" name="Google Shape;235;gd9acc451f2_0_864: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d9acc451f2_0_957:notes"/>
          <p:cNvSpPr/>
          <p:nvPr>
            <p:ph idx="2"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gd9acc451f2_0_957: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2000"/>
          </a:p>
          <a:p>
            <a:pPr indent="0" lvl="0" marL="0" rtl="0" algn="l">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Main point: This brings us to the definition of a system, which is important to be clear on for a workshop about systemic change. A system, most fundamentally, is a set of elements that are connected by dependencies and interactions with each other and with the environment, that helps to achieve something. When we recognize how areas of practice are connected, we are starting to think systemically. And when we recognize what the current system is calibrated to achieve, we have a good starting point for redesign. The more we think of student learning as the goal of graduate education, the better for equity because we won’t privilege people who come to graduate school with the skills and knowledge it was designed to develop. </a:t>
            </a:r>
            <a:endParaRPr/>
          </a:p>
        </p:txBody>
      </p:sp>
      <p:sp>
        <p:nvSpPr>
          <p:cNvPr id="253" name="Google Shape;253;gd9acc451f2_0_957: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d9acc451f2_0_1043:notes"/>
          <p:cNvSpPr/>
          <p:nvPr>
            <p:ph idx="2"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gd9acc451f2_0_1043: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Without learning as a central goal if not the central goal, grad ed is basically a production enterprise. And it may be that, but remainder of today, I will take as an assumption that even if grad ed does all these things, that we can much more easily embed equity in what we do when we rebalance so that student learning is more emphasized as a goal. </a:t>
            </a:r>
            <a:endParaRPr/>
          </a:p>
        </p:txBody>
      </p:sp>
      <p:sp>
        <p:nvSpPr>
          <p:cNvPr id="265" name="Google Shape;265;gd9acc451f2_0_1043: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d9bdc67c6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d9bdc67c65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d90fd2f5c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Main point: In this section, we will present two case studies of PhD programs that have become significantly more diverse over time. These are real departments in a prominent research university.</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US" sz="1250">
                <a:solidFill>
                  <a:srgbClr val="9BBB59"/>
                </a:solidFill>
                <a:latin typeface="Calibri"/>
                <a:ea typeface="Calibri"/>
                <a:cs typeface="Calibri"/>
                <a:sym typeface="Calibri"/>
              </a:rPr>
              <a:t>Note to facilitators:</a:t>
            </a:r>
            <a:r>
              <a:rPr b="1" lang="en-US" sz="1250">
                <a:solidFill>
                  <a:schemeClr val="dk1"/>
                </a:solidFill>
                <a:latin typeface="Calibri"/>
                <a:ea typeface="Calibri"/>
                <a:cs typeface="Calibri"/>
                <a:sym typeface="Calibri"/>
              </a:rPr>
              <a:t> </a:t>
            </a:r>
            <a:r>
              <a:rPr lang="en-US" sz="1250">
                <a:solidFill>
                  <a:schemeClr val="dk1"/>
                </a:solidFill>
                <a:latin typeface="Calibri"/>
                <a:ea typeface="Calibri"/>
                <a:cs typeface="Calibri"/>
                <a:sym typeface="Calibri"/>
              </a:rPr>
              <a:t>We recognize the story telling aspect of sharing case studies can be challenging. You can present the cases in one of two ways: </a:t>
            </a:r>
            <a:endParaRPr sz="1250">
              <a:solidFill>
                <a:schemeClr val="dk1"/>
              </a:solidFill>
              <a:latin typeface="Calibri"/>
              <a:ea typeface="Calibri"/>
              <a:cs typeface="Calibri"/>
              <a:sym typeface="Calibri"/>
            </a:endParaRPr>
          </a:p>
          <a:p>
            <a:pPr indent="-307975" lvl="0" marL="457200" rtl="0" algn="l">
              <a:lnSpc>
                <a:spcPct val="115000"/>
              </a:lnSpc>
              <a:spcBef>
                <a:spcPts val="0"/>
              </a:spcBef>
              <a:spcAft>
                <a:spcPts val="0"/>
              </a:spcAft>
              <a:buClr>
                <a:schemeClr val="dk1"/>
              </a:buClr>
              <a:buSzPts val="1250"/>
              <a:buAutoNum type="arabicParenR"/>
            </a:pPr>
            <a:r>
              <a:rPr lang="en-US" sz="1250">
                <a:solidFill>
                  <a:schemeClr val="dk1"/>
                </a:solidFill>
                <a:latin typeface="Calibri"/>
                <a:ea typeface="Calibri"/>
                <a:cs typeface="Calibri"/>
                <a:sym typeface="Calibri"/>
              </a:rPr>
              <a:t>Slide notes contain a narrative that you may choose to present in your own words aloud</a:t>
            </a:r>
            <a:endParaRPr sz="1250">
              <a:solidFill>
                <a:schemeClr val="dk1"/>
              </a:solidFill>
              <a:latin typeface="Calibri"/>
              <a:ea typeface="Calibri"/>
              <a:cs typeface="Calibri"/>
              <a:sym typeface="Calibri"/>
            </a:endParaRPr>
          </a:p>
          <a:p>
            <a:pPr indent="-307975" lvl="0" marL="457200" rtl="0" algn="l">
              <a:lnSpc>
                <a:spcPct val="115000"/>
              </a:lnSpc>
              <a:spcBef>
                <a:spcPts val="0"/>
              </a:spcBef>
              <a:spcAft>
                <a:spcPts val="0"/>
              </a:spcAft>
              <a:buClr>
                <a:schemeClr val="dk1"/>
              </a:buClr>
              <a:buSzPts val="1250"/>
              <a:buAutoNum type="arabicParenR"/>
            </a:pPr>
            <a:r>
              <a:rPr lang="en-US" sz="1250">
                <a:solidFill>
                  <a:schemeClr val="dk1"/>
                </a:solidFill>
                <a:latin typeface="Calibri"/>
                <a:ea typeface="Calibri"/>
                <a:cs typeface="Calibri"/>
                <a:sym typeface="Calibri"/>
              </a:rPr>
              <a:t>This document contains the same narrative, and you can  make it available via chat or handout, then go right into breakout rooms where participants to read to themselves (or aloud to one another) and discuss the questions on slide 31.</a:t>
            </a:r>
            <a:endParaRPr sz="1250">
              <a:solidFill>
                <a:schemeClr val="dk1"/>
              </a:solidFill>
              <a:latin typeface="Calibri"/>
              <a:ea typeface="Calibri"/>
              <a:cs typeface="Calibri"/>
              <a:sym typeface="Calibri"/>
            </a:endParaRPr>
          </a:p>
          <a:p>
            <a:pPr indent="0" lvl="0" marL="457200" rtl="0" algn="l">
              <a:lnSpc>
                <a:spcPct val="115000"/>
              </a:lnSpc>
              <a:spcBef>
                <a:spcPts val="0"/>
              </a:spcBef>
              <a:spcAft>
                <a:spcPts val="0"/>
              </a:spcAft>
              <a:buClr>
                <a:schemeClr val="dk1"/>
              </a:buClr>
              <a:buSzPts val="1100"/>
              <a:buFont typeface="Arial"/>
              <a:buNone/>
            </a:pPr>
            <a:r>
              <a:rPr b="1" lang="en-US" sz="1250">
                <a:solidFill>
                  <a:schemeClr val="dk1"/>
                </a:solidFill>
                <a:latin typeface="Calibri"/>
                <a:ea typeface="Calibri"/>
                <a:cs typeface="Calibri"/>
                <a:sym typeface="Calibri"/>
              </a:rPr>
              <a:t>https://docs.google.com/document/d/1rXEGkQEMIDQdvcg5AAZSy5frw0A1W722suyRuRxf8dE/edit?usp=sharing</a:t>
            </a:r>
            <a:endParaRPr b="1" sz="125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If you choose to do the latter, you will probably want to introduce the figure on slide 20 before going into breakout rooms.</a:t>
            </a:r>
            <a:endParaRPr/>
          </a:p>
        </p:txBody>
      </p:sp>
      <p:sp>
        <p:nvSpPr>
          <p:cNvPr id="285" name="Google Shape;285;gd90fd2f5c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d9acc451f2_0_1310:notes"/>
          <p:cNvSpPr/>
          <p:nvPr>
            <p:ph idx="2"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gd9acc451f2_0_1310: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For context (not necessarily for presentation), these cases are two of seven presented in </a:t>
            </a:r>
            <a:r>
              <a:rPr i="1" lang="en-US"/>
              <a:t>Equity in Science.</a:t>
            </a:r>
            <a:endParaRPr/>
          </a:p>
        </p:txBody>
      </p:sp>
      <p:sp>
        <p:nvSpPr>
          <p:cNvPr id="294" name="Google Shape;294;gd9acc451f2_0_1310: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d599f7c0c0_0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Main point: Ensure the overall agenda for today and time together is clear</a:t>
            </a:r>
            <a:endParaRPr b="1"/>
          </a:p>
        </p:txBody>
      </p:sp>
      <p:sp>
        <p:nvSpPr>
          <p:cNvPr id="101" name="Google Shape;101;gd599f7c0c0_0_4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d9acc451f2_0_1482:notes"/>
          <p:cNvSpPr/>
          <p:nvPr>
            <p:ph idx="2"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gd9acc451f2_0_1482: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Main point: Here is a visual depiction of the difference between single and double-loop learning that was introduced a few minutes ago. You can see that both types have results, but that while single loop learning emphasizes change in actions and what we do, double loop learning also examines the goals, values, and beliefs that motivate what we do. As we are sharing the details of this case, we’d like you to consider whether you think it is a story of single or double learning and why.</a:t>
            </a:r>
            <a:endParaRPr/>
          </a:p>
        </p:txBody>
      </p:sp>
      <p:sp>
        <p:nvSpPr>
          <p:cNvPr id="305" name="Google Shape;305;gd9acc451f2_0_1482: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d9acc451f2_0_1395:notes"/>
          <p:cNvSpPr/>
          <p:nvPr>
            <p:ph idx="2"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gd9acc451f2_0_1395: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Main point: The first case study is of a chemistry department that was working to improve gender equity. It offers an example of organizational learning over time toward gender equity in both its faculty and student populations.</a:t>
            </a:r>
            <a:endParaRPr/>
          </a:p>
        </p:txBody>
      </p:sp>
      <p:sp>
        <p:nvSpPr>
          <p:cNvPr id="313" name="Google Shape;313;gd9acc451f2_0_1395: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d9acc451f2_0_1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25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50">
                <a:solidFill>
                  <a:schemeClr val="dk1"/>
                </a:solidFill>
                <a:latin typeface="Calibri"/>
                <a:ea typeface="Calibri"/>
                <a:cs typeface="Calibri"/>
                <a:sym typeface="Calibri"/>
              </a:rPr>
              <a:t>Main point: The story of this chemistry department’s journey toward gender equity in </a:t>
            </a:r>
            <a:r>
              <a:rPr lang="en-US" sz="1200">
                <a:solidFill>
                  <a:schemeClr val="dk1"/>
                </a:solidFill>
                <a:latin typeface="Calibri"/>
                <a:ea typeface="Calibri"/>
                <a:cs typeface="Calibri"/>
                <a:sym typeface="Calibri"/>
              </a:rPr>
              <a:t>graduate education is inextricably connected to their journey toward recruiting and retaining well‐respected female faculty. The groundswell for change developed in the late 1990s from recognition that the department’s national reputation was suffering due to a number of failed tenure cases among female faculty. Morale was low, and one member called it a “head hanging embarrassment.” By taking a step back with the support of an ADVANCE grant and examining data about their practices for hiring, tenure, and promotion the department began making systematic policy changes that resulted in hiring and retaining excellent female faculty. </a:t>
            </a:r>
            <a:endParaRPr/>
          </a:p>
        </p:txBody>
      </p:sp>
      <p:sp>
        <p:nvSpPr>
          <p:cNvPr id="322" name="Google Shape;322;gd9acc451f2_0_15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d9acc451f2_0_1658:notes"/>
          <p:cNvSpPr/>
          <p:nvPr>
            <p:ph idx="2"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gd9acc451f2_0_1658: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Main points: Along the way, their attention to the department culture and the attainment of a critical mass of women faculty went a long way to attracting women PhD students organically. One way they paid attention to their culture was by noticing how they argued for women in the department at all. They recognized for example that treating women as “diversity” would marginalize them more than hiring and admitting women into the core of the department. This kind of attention to their own thinking and to small cues sent in recruitment activities made the department more welcoming  to women in their recruitment efforts.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334" name="Google Shape;334;gd9acc451f2_0_1658: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d9acc451f2_0_1671: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Main points: The department faculty learned from their experience transforming systems for recruiting and retaining faculty, and took  the lessons learned into improving systems for recruiting and retaining graduate students. They are effectively encouraging a virtuous cycle of learning. Today, the department is extremely intentional when it comes to recruitment, thinking through such details as who is seated beside who at dinners during campus visit weekend, prominently displaying photos of whole research teams and members of professors’ families. In addition, they have made bold moves in admissions, eliminating GRE score requirements and conducting a thoughtful and systematic holistic review of every applicant by faculty members with expertise relevant to applicant research interests.</a:t>
            </a:r>
            <a:endParaRPr/>
          </a:p>
        </p:txBody>
      </p:sp>
      <p:sp>
        <p:nvSpPr>
          <p:cNvPr id="347" name="Google Shape;347;gd9acc451f2_0_1671: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d9acc451f2_0_1680:notes"/>
          <p:cNvSpPr/>
          <p:nvPr>
            <p:ph idx="2"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gd9acc451f2_0_1680: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 name="Google Shape;358;gd9acc451f2_0_1680: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d9acc451f2_0_1692: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Main point: The second case study is of an applied physics program  that was working to improve racial diversity and then equity. It offers an example of organizational boundary work over time, and of connecting different areas of practice.</a:t>
            </a:r>
            <a:endParaRPr/>
          </a:p>
        </p:txBody>
      </p:sp>
      <p:sp>
        <p:nvSpPr>
          <p:cNvPr id="369" name="Google Shape;369;gd9acc451f2_0_1692: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d9acc451f2_0_1776:notes"/>
          <p:cNvSpPr/>
          <p:nvPr>
            <p:ph idx="2"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gd9acc451f2_0_1776: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Main point: The applied physics program at the University of Michigan designed from the ground up to align with a major university initiative called the Michigan Mandate that was aimed at increasing faculty diversity by coupling diversity and excellence rather than seeing them as a trade-off. They had a visionary leader as their first director. Roy Clarke came from England, and noticed that the culture of physics seemed more cold and impersonal here than there. He made it his goal to rethink some of the core elements of a program to create conditions that would facilitate equity and inclusion. What this looked like in practice was reimagining their identity relative to a typical physics department where the boundaries on key values and practices -- things like the ideal graduate student, the curriculum, and relationships -- operated more like barriers to minoritized students. </a:t>
            </a:r>
            <a:endParaRPr/>
          </a:p>
        </p:txBody>
      </p:sp>
      <p:sp>
        <p:nvSpPr>
          <p:cNvPr id="378" name="Google Shape;378;gd9acc451f2_0_1776: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d9cffb8375_0_84: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000"/>
              <a:t>There were four specific areas where they tried to rethink the boundaries on what was important to them, and they reformed associated areas of practice accordingly. They  institutionalized a flexible, interdisciplinary intellectual paradigm that privileged application of knowledge in physics to societal problems. In addition, to identify students who would fit their distinctive intellectual focus, the program reconceptualized what counted as the “ideal graduate student”. Rather than seeking conventional academic achievers, they valued the intellectually adventurous, and once they had this understanding reformed their admissions process to reflect this ideal, focusing on students’ research interests, record of risk-taking in coursework, and creative thinking. Third, the program empowered administrative assistants to play important roles; by functioning as cultural translators and agents of faculty learning, staff provided students with supportive advocacy and helped develop professors’ capacity for cross-racial mentoring. Finally, faculty, staff, and students alike went out of their way to cultivate trusting, caring, family-like relationships. More than a cliché or tagline, “the family” was a shared identity within this program, one that created a climate which provided their with a competitive advantage over other physics departments around the country. What these themes have in common is that they reflect an effort to redefine the boundaries on the knowledge and student qualities that are valued; the roles, status, and responsibilities expected of community members; and the nature of their relationships with one another.</a:t>
            </a:r>
            <a:endParaRPr/>
          </a:p>
        </p:txBody>
      </p:sp>
      <p:sp>
        <p:nvSpPr>
          <p:cNvPr id="389" name="Google Shape;389;gd9cffb8375_0_84: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d9cffb8375_0_169: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Main point: You may recall this negative feedback look from earlier in the workshop today. [Don’t need to go over it in detail, just leave up as a reminder for a few moments]</a:t>
            </a:r>
            <a:endParaRPr/>
          </a:p>
        </p:txBody>
      </p:sp>
      <p:sp>
        <p:nvSpPr>
          <p:cNvPr id="400" name="Google Shape;400;gd9cffb8375_0_169: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d90fd2f5cc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gd90fd2f5cc_0_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d9cffb8375_0_185: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Main point: What we learn from applied physics is the potential that comes with reimagining standard practices as lever for equity. As they engaged in coordinated improvement across areas of practice, taking into account who was privileged and disadvantaged under the definitions of the values that motivated their actions, they were able to engrain a culture of equity work as normal. </a:t>
            </a:r>
            <a:endParaRPr/>
          </a:p>
        </p:txBody>
      </p:sp>
      <p:sp>
        <p:nvSpPr>
          <p:cNvPr id="417" name="Google Shape;417;gd9cffb8375_0_185: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df379939ca_0_0: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Main point: Systemic change is transformational. What it looks like is different than reform, which is just about removing faults of the system and changing what we do. Those activities might be able to change representation in the short term, but it won’t be systemic change without paying attention to our goals and motivations-- why we do what we do. In the case studies in the next section, we’ll discuss two examples of change and we’ll ask you to think about whether they seem more like reform or transformation; first-order or second order change; single or double loop learning.</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Note: these align with first and second order change as discussedin the AIP Team Up report.</a:t>
            </a:r>
            <a:endParaRPr sz="1200">
              <a:solidFill>
                <a:schemeClr val="dk1"/>
              </a:solidFill>
              <a:latin typeface="Calibri"/>
              <a:ea typeface="Calibri"/>
              <a:cs typeface="Calibri"/>
              <a:sym typeface="Calibri"/>
            </a:endParaRPr>
          </a:p>
        </p:txBody>
      </p:sp>
      <p:sp>
        <p:nvSpPr>
          <p:cNvPr id="434" name="Google Shape;434;gdf379939ca_0_0: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d9acc451f2_0_1903: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LINK FOR LOGGING NOTES:</a:t>
            </a:r>
            <a:endParaRPr/>
          </a:p>
          <a:p>
            <a:pPr indent="0" lvl="0" marL="0" rtl="0" algn="l">
              <a:spcBef>
                <a:spcPts val="0"/>
              </a:spcBef>
              <a:spcAft>
                <a:spcPts val="0"/>
              </a:spcAft>
              <a:buNone/>
            </a:pPr>
            <a:r>
              <a:rPr lang="en-US"/>
              <a:t>https://docs.google.com/document/d/1KzalwC2FjALg7maMLEaaYiC8KXVIzYkSRe9lZRCddhI/edit?usp=sharing</a:t>
            </a:r>
            <a:endParaRPr/>
          </a:p>
        </p:txBody>
      </p:sp>
      <p:sp>
        <p:nvSpPr>
          <p:cNvPr id="440" name="Google Shape;440;gd9acc451f2_0_1903: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d9acc451f2_0_25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d9acc451f2_0_25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d9acc451f2_0_19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Main note: Now we are going to move into a discussion of how to apply lessons from these programs to our own. To start, we’ll share some high level perspectives about the multiple forces for change and multiple levels of analysis and activity that are possible in pursuing systemic change in STEM PhD programs. Then we’ll move into an activity where you can begin mapping out with your colleagues an equity challenge that your program faces, and how you might systemically address it.</a:t>
            </a:r>
            <a:endParaRPr/>
          </a:p>
        </p:txBody>
      </p:sp>
      <p:sp>
        <p:nvSpPr>
          <p:cNvPr id="460" name="Google Shape;460;gd9acc451f2_0_19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d9acc451f2_0_2032: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Main point: Many of us are familiar with top down and bottom up change, but in the programs that have been able to sustain more diverse and equitable outcomes over time, members also practiced inside out change-- engaging in reflection and collective learning about the norms and practices that they had inherited, as well as their typical stories for inequality. They used data in the form of both numbers and stories, and carried out these important discussions in an environment of trust and respect.</a:t>
            </a:r>
            <a:endParaRPr/>
          </a:p>
        </p:txBody>
      </p:sp>
      <p:sp>
        <p:nvSpPr>
          <p:cNvPr id="470" name="Google Shape;470;gd9acc451f2_0_2032: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d9acc451f2_0_2049: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Main point: Another type of multiplicity to pay attention to is the different levels of activity and analysis where change is often needed. This is also worth paying attention to because in our organizations, we might feel limited or challenged in making change in at least one of these levels -- whether it’s a difficult policy environment, difficult department politics, or difficult individuals. That doesn’t have to stop us from acting on other levels.</a:t>
            </a:r>
            <a:endParaRPr/>
          </a:p>
        </p:txBody>
      </p:sp>
      <p:sp>
        <p:nvSpPr>
          <p:cNvPr id="488" name="Google Shape;488;gd9acc451f2_0_2049: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d9acc451f2_0_2066: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Main point: With this perspective in mind, we’re going to move into a planning activity that gets us talking and thinking in specific terms about an equity challenge.</a:t>
            </a:r>
            <a:endParaRPr/>
          </a:p>
        </p:txBody>
      </p:sp>
      <p:sp>
        <p:nvSpPr>
          <p:cNvPr id="506" name="Google Shape;506;gd9acc451f2_0_2066: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d9acc451f2_0_21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 name="Google Shape;543;gd9acc451f2_0_21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From IGEN project planning</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d9acc451f2_0_2297: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Chat the link for logging notes. Instructions also found here.</a:t>
            </a:r>
            <a:endParaRPr/>
          </a:p>
        </p:txBody>
      </p:sp>
      <p:sp>
        <p:nvSpPr>
          <p:cNvPr id="589" name="Google Shape;589;gd9acc451f2_0_2297: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d9acc451f2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p>
        </p:txBody>
      </p:sp>
      <p:sp>
        <p:nvSpPr>
          <p:cNvPr id="120" name="Google Shape;120;gd9acc451f2_0_2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d9cffb8375_0_0: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d9cffb8375_0_0: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gd9cffb8375_0_0:notes"/>
          <p:cNvSpPr txBox="1"/>
          <p:nvPr>
            <p:ph idx="12" type="sldNum"/>
          </p:nvPr>
        </p:nvSpPr>
        <p:spPr>
          <a:xfrm>
            <a:off x="5180013" y="6502400"/>
            <a:ext cx="3962400" cy="3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d9acc451f2_0_2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gd9acc451f2_0_25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d9acc451f2_0_2390: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gd9acc451f2_0_2390: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d9acc451f2_0_2405: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gd9acc451f2_0_2405: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d9acc451f2_0_2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gd9acc451f2_0_24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d9acc451f2_0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Main point: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Acknowledge that a online context requires us to have some shared norms for use of technology, ensure that people are ready to use Google Drive for a couple of activities, and that much of our activity will be anchored on reflection and discussion.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b="1"/>
          </a:p>
        </p:txBody>
      </p:sp>
      <p:sp>
        <p:nvSpPr>
          <p:cNvPr id="132" name="Google Shape;132;gd9acc451f2_0_3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d9acc451f2_0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Main point: We all come to events like this with our own behavioral tendencies, and it’s important to recognize how we’re positively contributing to an environment conducive to discussion about issues that surround race, gender, equity, power, and privilege. Encourage attendees to take a moment to read through these two lists, and to jot down for themselves as intentions at least one constructive behavior they will try to bring, particularly to breakout discussions, and at least one destructive behavior that might be a tendency, which they will try to keep in check.</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142" name="Google Shape;142;gd9acc451f2_0_3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d90fd2f5cc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Main point: We come to a workshop like this from a variety of perspectives and experiences and background knowledge. These affect how we think, how we engage in a session like this, how comfortable and affirmed we feel.  Even among academics who are committed and relatively knowledgeable, we can bring fundamentally different understandings of key ideas to the table, and if we don't develop some shared language, it can create misunderstandings that are more thorny to navigate because we are talking about issues that political and important to our identities. So, we’ll start today by developing shared language.</a:t>
            </a:r>
            <a:endParaRPr/>
          </a:p>
        </p:txBody>
      </p:sp>
      <p:sp>
        <p:nvSpPr>
          <p:cNvPr id="154" name="Google Shape;154;gd90fd2f5cc_0_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d9acc451f2_0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accent3"/>
                </a:solidFill>
                <a:latin typeface="Calibri"/>
                <a:ea typeface="Calibri"/>
                <a:cs typeface="Calibri"/>
                <a:sym typeface="Calibri"/>
              </a:rPr>
              <a:t>CHAT THE LINK TO A NOTES DOC, POLL EVERYWHERE, OR GOOGLE JAMBOARD.</a:t>
            </a:r>
            <a:endParaRPr sz="1200">
              <a:solidFill>
                <a:schemeClr val="accent3"/>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Main point: To get us started, take the next minute to take some notes about what equity means to you.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b="1"/>
          </a:p>
        </p:txBody>
      </p:sp>
      <p:sp>
        <p:nvSpPr>
          <p:cNvPr id="162" name="Google Shape;162;gd9acc451f2_0_3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d9acc451f2_0_414:notes"/>
          <p:cNvSpPr/>
          <p:nvPr>
            <p:ph idx="2"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gd9acc451f2_0_414: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Main Point: </a:t>
            </a:r>
            <a:r>
              <a:rPr lang="en-US"/>
              <a:t>When statistics are our measurement instrument, then this sort of data logically becomes the way that we identify equity and inequity in academia. But it’s not that simple; one of the root causes of these persistent inequities is the culture of our disciplines and departments.</a:t>
            </a:r>
            <a:endParaRPr/>
          </a:p>
        </p:txBody>
      </p:sp>
      <p:sp>
        <p:nvSpPr>
          <p:cNvPr id="173" name="Google Shape;173;gd9acc451f2_0_414: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images with text">
  <p:cSld name="multipleimages with text">
    <p:spTree>
      <p:nvGrpSpPr>
        <p:cNvPr id="80" name="Shape 80"/>
        <p:cNvGrpSpPr/>
        <p:nvPr/>
      </p:nvGrpSpPr>
      <p:grpSpPr>
        <a:xfrm>
          <a:off x="0" y="0"/>
          <a:ext cx="0" cy="0"/>
          <a:chOff x="0" y="0"/>
          <a:chExt cx="0" cy="0"/>
        </a:xfrm>
      </p:grpSpPr>
      <p:pic>
        <p:nvPicPr>
          <p:cNvPr id="81" name="Google Shape;81;p13"/>
          <p:cNvPicPr preferRelativeResize="0"/>
          <p:nvPr/>
        </p:nvPicPr>
        <p:blipFill rotWithShape="1">
          <a:blip r:embed="rId2">
            <a:alphaModFix/>
          </a:blip>
          <a:srcRect b="0" l="0" r="0" t="0"/>
          <a:stretch/>
        </p:blipFill>
        <p:spPr>
          <a:xfrm>
            <a:off x="576072" y="793812"/>
            <a:ext cx="1443401" cy="893534"/>
          </a:xfrm>
          <a:prstGeom prst="rect">
            <a:avLst/>
          </a:prstGeom>
          <a:noFill/>
          <a:ln>
            <a:noFill/>
          </a:ln>
        </p:spPr>
      </p:pic>
      <p:sp>
        <p:nvSpPr>
          <p:cNvPr id="82" name="Google Shape;82;p13"/>
          <p:cNvSpPr/>
          <p:nvPr/>
        </p:nvSpPr>
        <p:spPr>
          <a:xfrm>
            <a:off x="434340" y="417530"/>
            <a:ext cx="1646100" cy="1646100"/>
          </a:xfrm>
          <a:prstGeom prst="ellipse">
            <a:avLst/>
          </a:prstGeom>
          <a:noFill/>
          <a:ln cap="flat" cmpd="thickThin" w="76200">
            <a:solidFill>
              <a:srgbClr val="7F7F7F"/>
            </a:solidFill>
            <a:prstDash val="solid"/>
            <a:miter lim="800000"/>
            <a:headEnd len="sm" w="sm" type="none"/>
            <a:tailEnd len="sm" w="sm" type="none"/>
          </a:ln>
        </p:spPr>
        <p:txBody>
          <a:bodyPr anchorCtr="0" anchor="ctr" bIns="68550" lIns="137150" spcFirstLastPara="1" rIns="137150" wrap="square" tIns="6855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alibri"/>
              <a:ea typeface="Calibri"/>
              <a:cs typeface="Calibri"/>
              <a:sym typeface="Calibri"/>
            </a:endParaRPr>
          </a:p>
        </p:txBody>
      </p:sp>
      <p:sp>
        <p:nvSpPr>
          <p:cNvPr id="83" name="Google Shape;83;p13"/>
          <p:cNvSpPr txBox="1"/>
          <p:nvPr>
            <p:ph idx="12" type="sldNum"/>
          </p:nvPr>
        </p:nvSpPr>
        <p:spPr>
          <a:xfrm>
            <a:off x="12915899" y="9534525"/>
            <a:ext cx="4827600" cy="547800"/>
          </a:xfrm>
          <a:prstGeom prst="rect">
            <a:avLst/>
          </a:prstGeom>
          <a:noFill/>
          <a:ln>
            <a:noFill/>
          </a:ln>
        </p:spPr>
        <p:txBody>
          <a:bodyPr anchorCtr="0" anchor="t" bIns="68550" lIns="137150" spcFirstLastPara="1" rIns="137150" wrap="square" tIns="6855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84" name="Google Shape;84;p13"/>
          <p:cNvCxnSpPr/>
          <p:nvPr/>
        </p:nvCxnSpPr>
        <p:spPr>
          <a:xfrm flipH="1" rot="10800000">
            <a:off x="2131604" y="1413510"/>
            <a:ext cx="15636000" cy="2100"/>
          </a:xfrm>
          <a:prstGeom prst="straightConnector1">
            <a:avLst/>
          </a:prstGeom>
          <a:noFill/>
          <a:ln cap="rnd" cmpd="thinThick" w="66675">
            <a:solidFill>
              <a:srgbClr val="7F7F7F"/>
            </a:solidFill>
            <a:prstDash val="solid"/>
            <a:miter lim="800000"/>
            <a:headEnd len="sm" w="sm" type="none"/>
            <a:tailEnd len="sm" w="sm" type="none"/>
          </a:ln>
        </p:spPr>
      </p:cxnSp>
      <p:sp>
        <p:nvSpPr>
          <p:cNvPr id="85" name="Google Shape;85;p13"/>
          <p:cNvSpPr txBox="1"/>
          <p:nvPr>
            <p:ph idx="1" type="body"/>
          </p:nvPr>
        </p:nvSpPr>
        <p:spPr>
          <a:xfrm>
            <a:off x="959745" y="2408682"/>
            <a:ext cx="6078600" cy="6833700"/>
          </a:xfrm>
          <a:prstGeom prst="rect">
            <a:avLst/>
          </a:prstGeom>
          <a:noFill/>
          <a:ln>
            <a:noFill/>
          </a:ln>
        </p:spPr>
        <p:txBody>
          <a:bodyPr anchorCtr="0" anchor="ctr" bIns="68550" lIns="137150" spcFirstLastPara="1" rIns="137150" wrap="square" tIns="68550">
            <a:normAutofit/>
          </a:bodyPr>
          <a:lstStyle>
            <a:lvl1pPr indent="-228600" lvl="0" marL="457200" rtl="0" algn="l">
              <a:lnSpc>
                <a:spcPct val="90000"/>
              </a:lnSpc>
              <a:spcBef>
                <a:spcPts val="1500"/>
              </a:spcBef>
              <a:spcAft>
                <a:spcPts val="0"/>
              </a:spcAft>
              <a:buClr>
                <a:schemeClr val="dk1"/>
              </a:buClr>
              <a:buSzPts val="3000"/>
              <a:buNone/>
              <a:defRPr sz="3000">
                <a:solidFill>
                  <a:schemeClr val="dk1"/>
                </a:solidFill>
              </a:defRPr>
            </a:lvl1pPr>
            <a:lvl2pPr indent="-228600" lvl="1" marL="914400" rtl="0" algn="ctr">
              <a:lnSpc>
                <a:spcPct val="90000"/>
              </a:lnSpc>
              <a:spcBef>
                <a:spcPts val="800"/>
              </a:spcBef>
              <a:spcAft>
                <a:spcPts val="0"/>
              </a:spcAft>
              <a:buClr>
                <a:schemeClr val="dk1"/>
              </a:buClr>
              <a:buSzPts val="3600"/>
              <a:buNone/>
              <a:defRPr/>
            </a:lvl2pPr>
            <a:lvl3pPr indent="-228600" lvl="2" marL="1371600" rtl="0" algn="ctr">
              <a:lnSpc>
                <a:spcPct val="90000"/>
              </a:lnSpc>
              <a:spcBef>
                <a:spcPts val="800"/>
              </a:spcBef>
              <a:spcAft>
                <a:spcPts val="0"/>
              </a:spcAft>
              <a:buClr>
                <a:schemeClr val="dk1"/>
              </a:buClr>
              <a:buSzPts val="3000"/>
              <a:buNone/>
              <a:defRPr/>
            </a:lvl3pPr>
            <a:lvl4pPr indent="-228600" lvl="3" marL="1828800" rtl="0" algn="ctr">
              <a:lnSpc>
                <a:spcPct val="90000"/>
              </a:lnSpc>
              <a:spcBef>
                <a:spcPts val="800"/>
              </a:spcBef>
              <a:spcAft>
                <a:spcPts val="0"/>
              </a:spcAft>
              <a:buClr>
                <a:schemeClr val="dk1"/>
              </a:buClr>
              <a:buSzPts val="2700"/>
              <a:buNone/>
              <a:defRPr/>
            </a:lvl4pPr>
            <a:lvl5pPr indent="-228600" lvl="4" marL="2286000" rtl="0" algn="ctr">
              <a:lnSpc>
                <a:spcPct val="90000"/>
              </a:lnSpc>
              <a:spcBef>
                <a:spcPts val="800"/>
              </a:spcBef>
              <a:spcAft>
                <a:spcPts val="0"/>
              </a:spcAft>
              <a:buClr>
                <a:schemeClr val="dk1"/>
              </a:buClr>
              <a:buSzPts val="2700"/>
              <a:buNone/>
              <a:defRPr/>
            </a:lvl5pPr>
            <a:lvl6pPr indent="-400050" lvl="5" marL="2743200" rtl="0" algn="l">
              <a:lnSpc>
                <a:spcPct val="90000"/>
              </a:lnSpc>
              <a:spcBef>
                <a:spcPts val="800"/>
              </a:spcBef>
              <a:spcAft>
                <a:spcPts val="0"/>
              </a:spcAft>
              <a:buClr>
                <a:schemeClr val="dk1"/>
              </a:buClr>
              <a:buSzPts val="2700"/>
              <a:buChar char="•"/>
              <a:defRPr/>
            </a:lvl6pPr>
            <a:lvl7pPr indent="-400050" lvl="6" marL="3200400" rtl="0" algn="l">
              <a:lnSpc>
                <a:spcPct val="90000"/>
              </a:lnSpc>
              <a:spcBef>
                <a:spcPts val="800"/>
              </a:spcBef>
              <a:spcAft>
                <a:spcPts val="0"/>
              </a:spcAft>
              <a:buClr>
                <a:schemeClr val="dk1"/>
              </a:buClr>
              <a:buSzPts val="2700"/>
              <a:buChar char="•"/>
              <a:defRPr/>
            </a:lvl7pPr>
            <a:lvl8pPr indent="-400050" lvl="7" marL="3657600" rtl="0" algn="l">
              <a:lnSpc>
                <a:spcPct val="90000"/>
              </a:lnSpc>
              <a:spcBef>
                <a:spcPts val="800"/>
              </a:spcBef>
              <a:spcAft>
                <a:spcPts val="0"/>
              </a:spcAft>
              <a:buClr>
                <a:schemeClr val="dk1"/>
              </a:buClr>
              <a:buSzPts val="2700"/>
              <a:buChar char="•"/>
              <a:defRPr/>
            </a:lvl8pPr>
            <a:lvl9pPr indent="-400050" lvl="8" marL="4114800" rtl="0" algn="l">
              <a:lnSpc>
                <a:spcPct val="90000"/>
              </a:lnSpc>
              <a:spcBef>
                <a:spcPts val="800"/>
              </a:spcBef>
              <a:spcAft>
                <a:spcPts val="0"/>
              </a:spcAft>
              <a:buClr>
                <a:schemeClr val="dk1"/>
              </a:buClr>
              <a:buSzPts val="2700"/>
              <a:buChar char="•"/>
              <a:defRPr/>
            </a:lvl9pPr>
          </a:lstStyle>
          <a:p/>
        </p:txBody>
      </p:sp>
      <p:sp>
        <p:nvSpPr>
          <p:cNvPr id="86" name="Google Shape;86;p13"/>
          <p:cNvSpPr txBox="1"/>
          <p:nvPr>
            <p:ph idx="2" type="body"/>
          </p:nvPr>
        </p:nvSpPr>
        <p:spPr>
          <a:xfrm>
            <a:off x="2168099" y="438017"/>
            <a:ext cx="15575400" cy="875700"/>
          </a:xfrm>
          <a:prstGeom prst="rect">
            <a:avLst/>
          </a:prstGeom>
          <a:noFill/>
          <a:ln>
            <a:noFill/>
          </a:ln>
        </p:spPr>
        <p:txBody>
          <a:bodyPr anchorCtr="0" anchor="t" bIns="68550" lIns="0" spcFirstLastPara="1" rIns="137150" wrap="square" tIns="68550">
            <a:normAutofit/>
          </a:bodyPr>
          <a:lstStyle>
            <a:lvl1pPr indent="-228600" lvl="0" marL="457200" rtl="0" algn="l">
              <a:lnSpc>
                <a:spcPct val="90000"/>
              </a:lnSpc>
              <a:spcBef>
                <a:spcPts val="1500"/>
              </a:spcBef>
              <a:spcAft>
                <a:spcPts val="0"/>
              </a:spcAft>
              <a:buClr>
                <a:schemeClr val="dk1"/>
              </a:buClr>
              <a:buSzPts val="4200"/>
              <a:buFont typeface="Gill Sans"/>
              <a:buNone/>
              <a:defRPr sz="4200">
                <a:latin typeface="Gill Sans"/>
                <a:ea typeface="Gill Sans"/>
                <a:cs typeface="Gill Sans"/>
                <a:sym typeface="Gill Sans"/>
              </a:defRPr>
            </a:lvl1pPr>
            <a:lvl2pPr indent="-228600" lvl="1" marL="914400" rtl="0" algn="ctr">
              <a:lnSpc>
                <a:spcPct val="90000"/>
              </a:lnSpc>
              <a:spcBef>
                <a:spcPts val="800"/>
              </a:spcBef>
              <a:spcAft>
                <a:spcPts val="0"/>
              </a:spcAft>
              <a:buClr>
                <a:schemeClr val="dk1"/>
              </a:buClr>
              <a:buSzPts val="3000"/>
              <a:buFont typeface="Gill Sans"/>
              <a:buNone/>
              <a:defRPr sz="3000">
                <a:latin typeface="Gill Sans"/>
                <a:ea typeface="Gill Sans"/>
                <a:cs typeface="Gill Sans"/>
                <a:sym typeface="Gill Sans"/>
              </a:defRPr>
            </a:lvl2pPr>
            <a:lvl3pPr indent="-228600" lvl="2" marL="1371600" rtl="0" algn="ctr">
              <a:lnSpc>
                <a:spcPct val="90000"/>
              </a:lnSpc>
              <a:spcBef>
                <a:spcPts val="800"/>
              </a:spcBef>
              <a:spcAft>
                <a:spcPts val="0"/>
              </a:spcAft>
              <a:buClr>
                <a:schemeClr val="dk1"/>
              </a:buClr>
              <a:buSzPts val="3000"/>
              <a:buFont typeface="Gill Sans"/>
              <a:buNone/>
              <a:defRPr sz="3000">
                <a:latin typeface="Gill Sans"/>
                <a:ea typeface="Gill Sans"/>
                <a:cs typeface="Gill Sans"/>
                <a:sym typeface="Gill Sans"/>
              </a:defRPr>
            </a:lvl3pPr>
            <a:lvl4pPr indent="-228600" lvl="3" marL="1828800" rtl="0" algn="ctr">
              <a:lnSpc>
                <a:spcPct val="90000"/>
              </a:lnSpc>
              <a:spcBef>
                <a:spcPts val="800"/>
              </a:spcBef>
              <a:spcAft>
                <a:spcPts val="0"/>
              </a:spcAft>
              <a:buClr>
                <a:schemeClr val="dk1"/>
              </a:buClr>
              <a:buSzPts val="3000"/>
              <a:buFont typeface="Gill Sans"/>
              <a:buNone/>
              <a:defRPr sz="3000">
                <a:latin typeface="Gill Sans"/>
                <a:ea typeface="Gill Sans"/>
                <a:cs typeface="Gill Sans"/>
                <a:sym typeface="Gill Sans"/>
              </a:defRPr>
            </a:lvl4pPr>
            <a:lvl5pPr indent="-228600" lvl="4" marL="2286000" rtl="0" algn="ctr">
              <a:lnSpc>
                <a:spcPct val="90000"/>
              </a:lnSpc>
              <a:spcBef>
                <a:spcPts val="800"/>
              </a:spcBef>
              <a:spcAft>
                <a:spcPts val="0"/>
              </a:spcAft>
              <a:buClr>
                <a:schemeClr val="dk1"/>
              </a:buClr>
              <a:buSzPts val="3000"/>
              <a:buFont typeface="Gill Sans"/>
              <a:buNone/>
              <a:defRPr sz="3000">
                <a:latin typeface="Gill Sans"/>
                <a:ea typeface="Gill Sans"/>
                <a:cs typeface="Gill Sans"/>
                <a:sym typeface="Gill Sans"/>
              </a:defRPr>
            </a:lvl5pPr>
            <a:lvl6pPr indent="-400050" lvl="5" marL="2743200" rtl="0" algn="l">
              <a:lnSpc>
                <a:spcPct val="90000"/>
              </a:lnSpc>
              <a:spcBef>
                <a:spcPts val="800"/>
              </a:spcBef>
              <a:spcAft>
                <a:spcPts val="0"/>
              </a:spcAft>
              <a:buClr>
                <a:schemeClr val="dk1"/>
              </a:buClr>
              <a:buSzPts val="2700"/>
              <a:buChar char="•"/>
              <a:defRPr/>
            </a:lvl6pPr>
            <a:lvl7pPr indent="-400050" lvl="6" marL="3200400" rtl="0" algn="l">
              <a:lnSpc>
                <a:spcPct val="90000"/>
              </a:lnSpc>
              <a:spcBef>
                <a:spcPts val="800"/>
              </a:spcBef>
              <a:spcAft>
                <a:spcPts val="0"/>
              </a:spcAft>
              <a:buClr>
                <a:schemeClr val="dk1"/>
              </a:buClr>
              <a:buSzPts val="2700"/>
              <a:buChar char="•"/>
              <a:defRPr/>
            </a:lvl7pPr>
            <a:lvl8pPr indent="-400050" lvl="7" marL="3657600" rtl="0" algn="l">
              <a:lnSpc>
                <a:spcPct val="90000"/>
              </a:lnSpc>
              <a:spcBef>
                <a:spcPts val="800"/>
              </a:spcBef>
              <a:spcAft>
                <a:spcPts val="0"/>
              </a:spcAft>
              <a:buClr>
                <a:schemeClr val="dk1"/>
              </a:buClr>
              <a:buSzPts val="2700"/>
              <a:buChar char="•"/>
              <a:defRPr/>
            </a:lvl8pPr>
            <a:lvl9pPr indent="-400050" lvl="8" marL="4114800" rtl="0" algn="l">
              <a:lnSpc>
                <a:spcPct val="90000"/>
              </a:lnSpc>
              <a:spcBef>
                <a:spcPts val="800"/>
              </a:spcBef>
              <a:spcAft>
                <a:spcPts val="0"/>
              </a:spcAft>
              <a:buClr>
                <a:schemeClr val="dk1"/>
              </a:buClr>
              <a:buSzPts val="27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png"/><Relationship Id="rId4" Type="http://schemas.openxmlformats.org/officeDocument/2006/relationships/image" Target="../media/image8.png"/><Relationship Id="rId5"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jpg"/><Relationship Id="rId4" Type="http://schemas.openxmlformats.org/officeDocument/2006/relationships/image" Target="../media/image12.png"/><Relationship Id="rId5" Type="http://schemas.openxmlformats.org/officeDocument/2006/relationships/image" Target="../media/image2.jpg"/><Relationship Id="rId6"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2.pn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2.png"/><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2.png"/><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1.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3D58"/>
        </a:solidFill>
      </p:bgPr>
    </p:bg>
    <p:spTree>
      <p:nvGrpSpPr>
        <p:cNvPr id="90" name="Shape 90"/>
        <p:cNvGrpSpPr/>
        <p:nvPr/>
      </p:nvGrpSpPr>
      <p:grpSpPr>
        <a:xfrm>
          <a:off x="0" y="0"/>
          <a:ext cx="0" cy="0"/>
          <a:chOff x="0" y="0"/>
          <a:chExt cx="0" cy="0"/>
        </a:xfrm>
      </p:grpSpPr>
      <p:pic>
        <p:nvPicPr>
          <p:cNvPr id="91" name="Google Shape;91;p14"/>
          <p:cNvPicPr preferRelativeResize="0"/>
          <p:nvPr/>
        </p:nvPicPr>
        <p:blipFill rotWithShape="1">
          <a:blip r:embed="rId3">
            <a:alphaModFix/>
          </a:blip>
          <a:srcRect b="0" l="27813" r="50567" t="32425"/>
          <a:stretch/>
        </p:blipFill>
        <p:spPr>
          <a:xfrm>
            <a:off x="-433730" y="-330005"/>
            <a:ext cx="2458198" cy="10938119"/>
          </a:xfrm>
          <a:prstGeom prst="rect">
            <a:avLst/>
          </a:prstGeom>
          <a:noFill/>
          <a:ln>
            <a:noFill/>
          </a:ln>
        </p:spPr>
      </p:pic>
      <p:sp>
        <p:nvSpPr>
          <p:cNvPr id="92" name="Google Shape;92;p14"/>
          <p:cNvSpPr/>
          <p:nvPr/>
        </p:nvSpPr>
        <p:spPr>
          <a:xfrm>
            <a:off x="-1147731" y="-438150"/>
            <a:ext cx="2552700" cy="111633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4"/>
          <p:cNvSpPr txBox="1"/>
          <p:nvPr/>
        </p:nvSpPr>
        <p:spPr>
          <a:xfrm>
            <a:off x="2309454" y="2480220"/>
            <a:ext cx="15174000" cy="4863900"/>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1" lang="en-US" sz="10000">
                <a:solidFill>
                  <a:srgbClr val="92CCEF"/>
                </a:solidFill>
                <a:latin typeface="Raleway"/>
                <a:ea typeface="Raleway"/>
                <a:cs typeface="Raleway"/>
                <a:sym typeface="Raleway"/>
              </a:rPr>
              <a:t>SYSTEMIC CHANGE</a:t>
            </a:r>
            <a:r>
              <a:rPr b="1" lang="en-US" sz="10000">
                <a:solidFill>
                  <a:srgbClr val="E8EEF1"/>
                </a:solidFill>
                <a:latin typeface="Raleway"/>
                <a:ea typeface="Raleway"/>
                <a:cs typeface="Raleway"/>
                <a:sym typeface="Raleway"/>
              </a:rPr>
              <a:t> in Graduate Education: Designing For Equity</a:t>
            </a:r>
            <a:endParaRPr sz="400"/>
          </a:p>
        </p:txBody>
      </p:sp>
      <p:sp>
        <p:nvSpPr>
          <p:cNvPr id="94" name="Google Shape;94;p14"/>
          <p:cNvSpPr txBox="1"/>
          <p:nvPr/>
        </p:nvSpPr>
        <p:spPr>
          <a:xfrm>
            <a:off x="2368074" y="8114025"/>
            <a:ext cx="10927500" cy="812700"/>
          </a:xfrm>
          <a:prstGeom prst="rect">
            <a:avLst/>
          </a:prstGeom>
          <a:noFill/>
          <a:ln>
            <a:noFill/>
          </a:ln>
        </p:spPr>
        <p:txBody>
          <a:bodyPr anchorCtr="0" anchor="t" bIns="0" lIns="0" spcFirstLastPara="1" rIns="0" wrap="square" tIns="0">
            <a:spAutoFit/>
          </a:bodyPr>
          <a:lstStyle/>
          <a:p>
            <a:pPr indent="0" lvl="0" marL="0" marR="0" rtl="0" algn="l">
              <a:lnSpc>
                <a:spcPct val="139964"/>
              </a:lnSpc>
              <a:spcBef>
                <a:spcPts val="0"/>
              </a:spcBef>
              <a:spcAft>
                <a:spcPts val="0"/>
              </a:spcAft>
              <a:buNone/>
            </a:pPr>
            <a:r>
              <a:rPr b="1" i="1" lang="en-US" sz="2200" u="none" cap="none" strike="noStrike">
                <a:solidFill>
                  <a:srgbClr val="E8EEF1"/>
                </a:solidFill>
                <a:latin typeface="Raleway"/>
                <a:ea typeface="Raleway"/>
                <a:cs typeface="Raleway"/>
                <a:sym typeface="Raleway"/>
              </a:rPr>
              <a:t>Presenter Names</a:t>
            </a:r>
            <a:r>
              <a:rPr b="0" i="1" lang="en-US" sz="2200" u="none" cap="none" strike="noStrike">
                <a:solidFill>
                  <a:srgbClr val="E8EEF1"/>
                </a:solidFill>
                <a:latin typeface="Raleway"/>
                <a:ea typeface="Raleway"/>
                <a:cs typeface="Raleway"/>
                <a:sym typeface="Raleway"/>
              </a:rPr>
              <a:t>: </a:t>
            </a:r>
            <a:r>
              <a:rPr i="1" lang="en-US" sz="2200">
                <a:solidFill>
                  <a:srgbClr val="E8EEF1"/>
                </a:solidFill>
                <a:latin typeface="Raleway"/>
                <a:ea typeface="Raleway"/>
                <a:cs typeface="Raleway"/>
                <a:sym typeface="Raleway"/>
              </a:rPr>
              <a:t>Affiliation</a:t>
            </a:r>
            <a:endParaRPr i="1" sz="2200">
              <a:solidFill>
                <a:srgbClr val="E8EEF1"/>
              </a:solidFill>
              <a:latin typeface="Raleway"/>
              <a:ea typeface="Raleway"/>
              <a:cs typeface="Raleway"/>
              <a:sym typeface="Raleway"/>
            </a:endParaRPr>
          </a:p>
          <a:p>
            <a:pPr indent="0" lvl="0" marL="0" rtl="0" algn="l">
              <a:lnSpc>
                <a:spcPct val="139964"/>
              </a:lnSpc>
              <a:spcBef>
                <a:spcPts val="0"/>
              </a:spcBef>
              <a:spcAft>
                <a:spcPts val="0"/>
              </a:spcAft>
              <a:buClr>
                <a:schemeClr val="dk1"/>
              </a:buClr>
              <a:buFont typeface="Arial"/>
              <a:buNone/>
            </a:pPr>
            <a:r>
              <a:rPr b="1" i="1" lang="en-US" sz="2200">
                <a:solidFill>
                  <a:srgbClr val="E8EEF1"/>
                </a:solidFill>
                <a:latin typeface="Raleway"/>
                <a:ea typeface="Raleway"/>
                <a:cs typeface="Raleway"/>
                <a:sym typeface="Raleway"/>
              </a:rPr>
              <a:t>Presenter Names</a:t>
            </a:r>
            <a:r>
              <a:rPr i="1" lang="en-US" sz="2200">
                <a:solidFill>
                  <a:srgbClr val="E8EEF1"/>
                </a:solidFill>
                <a:latin typeface="Raleway"/>
                <a:ea typeface="Raleway"/>
                <a:cs typeface="Raleway"/>
                <a:sym typeface="Raleway"/>
              </a:rPr>
              <a:t>: Affiliation</a:t>
            </a:r>
            <a:endParaRPr i="1" sz="2200">
              <a:solidFill>
                <a:srgbClr val="E8EEF1"/>
              </a:solidFill>
              <a:latin typeface="Raleway"/>
              <a:ea typeface="Raleway"/>
              <a:cs typeface="Raleway"/>
              <a:sym typeface="Raleway"/>
            </a:endParaRPr>
          </a:p>
        </p:txBody>
      </p:sp>
      <p:sp>
        <p:nvSpPr>
          <p:cNvPr id="95" name="Google Shape;95;p14"/>
          <p:cNvSpPr/>
          <p:nvPr/>
        </p:nvSpPr>
        <p:spPr>
          <a:xfrm>
            <a:off x="1148385" y="1278253"/>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 name="Google Shape;96;p14"/>
          <p:cNvGrpSpPr/>
          <p:nvPr/>
        </p:nvGrpSpPr>
        <p:grpSpPr>
          <a:xfrm>
            <a:off x="13024656" y="9388900"/>
            <a:ext cx="4973552" cy="684975"/>
            <a:chOff x="13017256" y="9489800"/>
            <a:chExt cx="4973552" cy="684975"/>
          </a:xfrm>
        </p:grpSpPr>
        <p:pic>
          <p:nvPicPr>
            <p:cNvPr id="97" name="Google Shape;97;p14"/>
            <p:cNvPicPr preferRelativeResize="0"/>
            <p:nvPr/>
          </p:nvPicPr>
          <p:blipFill rotWithShape="1">
            <a:blip r:embed="rId4">
              <a:alphaModFix/>
            </a:blip>
            <a:srcRect b="0" l="0" r="0" t="0"/>
            <a:stretch/>
          </p:blipFill>
          <p:spPr>
            <a:xfrm>
              <a:off x="14629000" y="9489800"/>
              <a:ext cx="3361808" cy="684975"/>
            </a:xfrm>
            <a:prstGeom prst="rect">
              <a:avLst/>
            </a:prstGeom>
            <a:noFill/>
            <a:ln>
              <a:noFill/>
            </a:ln>
          </p:spPr>
        </p:pic>
        <p:pic>
          <p:nvPicPr>
            <p:cNvPr id="98" name="Google Shape;98;p14"/>
            <p:cNvPicPr preferRelativeResize="0"/>
            <p:nvPr/>
          </p:nvPicPr>
          <p:blipFill rotWithShape="1">
            <a:blip r:embed="rId5">
              <a:alphaModFix/>
            </a:blip>
            <a:srcRect b="0" l="0" r="0" t="0"/>
            <a:stretch/>
          </p:blipFill>
          <p:spPr>
            <a:xfrm>
              <a:off x="13017256" y="9510959"/>
              <a:ext cx="1611741" cy="578212"/>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descr="http://images.nap.edu/images/cover.php?id=12984&amp;type=covers450" id="184" name="Google Shape;184;p23"/>
          <p:cNvPicPr preferRelativeResize="0"/>
          <p:nvPr/>
        </p:nvPicPr>
        <p:blipFill rotWithShape="1">
          <a:blip r:embed="rId3">
            <a:alphaModFix/>
          </a:blip>
          <a:srcRect b="0" l="0" r="0" t="0"/>
          <a:stretch/>
        </p:blipFill>
        <p:spPr>
          <a:xfrm>
            <a:off x="2805300" y="4026479"/>
            <a:ext cx="3877750" cy="5788571"/>
          </a:xfrm>
          <a:prstGeom prst="rect">
            <a:avLst/>
          </a:prstGeom>
          <a:noFill/>
          <a:ln>
            <a:noFill/>
          </a:ln>
          <a:effectLst>
            <a:outerShdw blurRad="50800" rotWithShape="0" algn="tl" dir="2700000" dist="38100">
              <a:srgbClr val="000000">
                <a:alpha val="40000"/>
              </a:srgbClr>
            </a:outerShdw>
          </a:effectLst>
        </p:spPr>
      </p:pic>
      <p:pic>
        <p:nvPicPr>
          <p:cNvPr id="185" name="Google Shape;185;p23"/>
          <p:cNvPicPr preferRelativeResize="0"/>
          <p:nvPr/>
        </p:nvPicPr>
        <p:blipFill rotWithShape="1">
          <a:blip r:embed="rId4">
            <a:alphaModFix/>
          </a:blip>
          <a:srcRect b="0" l="0" r="0" t="0"/>
          <a:stretch/>
        </p:blipFill>
        <p:spPr>
          <a:xfrm>
            <a:off x="7377300" y="4026479"/>
            <a:ext cx="3869366" cy="5788571"/>
          </a:xfrm>
          <a:prstGeom prst="rect">
            <a:avLst/>
          </a:prstGeom>
          <a:noFill/>
          <a:ln>
            <a:noFill/>
          </a:ln>
          <a:effectLst>
            <a:outerShdw blurRad="50800" rotWithShape="0" algn="tl" dir="2700000" dist="38100">
              <a:srgbClr val="000000">
                <a:alpha val="40000"/>
              </a:srgbClr>
            </a:outerShdw>
          </a:effectLst>
        </p:spPr>
      </p:pic>
      <p:grpSp>
        <p:nvGrpSpPr>
          <p:cNvPr id="186" name="Google Shape;186;p23"/>
          <p:cNvGrpSpPr/>
          <p:nvPr/>
        </p:nvGrpSpPr>
        <p:grpSpPr>
          <a:xfrm>
            <a:off x="2349543" y="2716532"/>
            <a:ext cx="13838745" cy="760500"/>
            <a:chOff x="0" y="0"/>
            <a:chExt cx="13838745" cy="760500"/>
          </a:xfrm>
        </p:grpSpPr>
        <p:sp>
          <p:nvSpPr>
            <p:cNvPr id="187" name="Google Shape;187;p23"/>
            <p:cNvSpPr/>
            <p:nvPr/>
          </p:nvSpPr>
          <p:spPr>
            <a:xfrm>
              <a:off x="0" y="0"/>
              <a:ext cx="4941000" cy="760500"/>
            </a:xfrm>
            <a:prstGeom prst="chevron">
              <a:avLst>
                <a:gd fmla="val 50000" name="adj"/>
              </a:avLst>
            </a:prstGeom>
            <a:solidFill>
              <a:schemeClr val="dk1"/>
            </a:solidFill>
            <a:ln cap="flat" cmpd="sng" w="28575">
              <a:solidFill>
                <a:schemeClr val="lt1"/>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3"/>
            <p:cNvSpPr txBox="1"/>
            <p:nvPr/>
          </p:nvSpPr>
          <p:spPr>
            <a:xfrm>
              <a:off x="380242" y="0"/>
              <a:ext cx="4180500" cy="760500"/>
            </a:xfrm>
            <a:prstGeom prst="rect">
              <a:avLst/>
            </a:prstGeom>
            <a:noFill/>
            <a:ln>
              <a:noFill/>
            </a:ln>
          </p:spPr>
          <p:txBody>
            <a:bodyPr anchorCtr="0" anchor="ctr" bIns="58650" lIns="176000" spcFirstLastPara="1" rIns="58650" wrap="square" tIns="58650">
              <a:noAutofit/>
            </a:bodyPr>
            <a:lstStyle/>
            <a:p>
              <a:pPr indent="0" lvl="0" marL="0" marR="0" rtl="0" algn="ctr">
                <a:lnSpc>
                  <a:spcPct val="90000"/>
                </a:lnSpc>
                <a:spcBef>
                  <a:spcPts val="0"/>
                </a:spcBef>
                <a:spcAft>
                  <a:spcPts val="0"/>
                </a:spcAft>
                <a:buClr>
                  <a:schemeClr val="lt1"/>
                </a:buClr>
                <a:buSzPts val="4400"/>
                <a:buFont typeface="Calibri"/>
                <a:buNone/>
              </a:pPr>
              <a:r>
                <a:rPr b="1" lang="en-US" sz="4400">
                  <a:solidFill>
                    <a:schemeClr val="lt1"/>
                  </a:solidFill>
                  <a:latin typeface="Calibri"/>
                  <a:ea typeface="Calibri"/>
                  <a:cs typeface="Calibri"/>
                  <a:sym typeface="Calibri"/>
                </a:rPr>
                <a:t>2011</a:t>
              </a:r>
              <a:endParaRPr/>
            </a:p>
          </p:txBody>
        </p:sp>
        <p:sp>
          <p:nvSpPr>
            <p:cNvPr id="189" name="Google Shape;189;p23"/>
            <p:cNvSpPr/>
            <p:nvPr/>
          </p:nvSpPr>
          <p:spPr>
            <a:xfrm>
              <a:off x="4427124" y="0"/>
              <a:ext cx="4941000" cy="760500"/>
            </a:xfrm>
            <a:prstGeom prst="chevron">
              <a:avLst>
                <a:gd fmla="val 50000" name="adj"/>
              </a:avLst>
            </a:prstGeom>
            <a:solidFill>
              <a:schemeClr val="dk1"/>
            </a:solidFill>
            <a:ln cap="flat" cmpd="sng" w="28575">
              <a:solidFill>
                <a:schemeClr val="lt1"/>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3"/>
            <p:cNvSpPr txBox="1"/>
            <p:nvPr/>
          </p:nvSpPr>
          <p:spPr>
            <a:xfrm>
              <a:off x="4807366" y="0"/>
              <a:ext cx="4180500" cy="760500"/>
            </a:xfrm>
            <a:prstGeom prst="rect">
              <a:avLst/>
            </a:prstGeom>
            <a:noFill/>
            <a:ln>
              <a:noFill/>
            </a:ln>
          </p:spPr>
          <p:txBody>
            <a:bodyPr anchorCtr="0" anchor="ctr" bIns="58650" lIns="176000" spcFirstLastPara="1" rIns="58650" wrap="square" tIns="58650">
              <a:noAutofit/>
            </a:bodyPr>
            <a:lstStyle/>
            <a:p>
              <a:pPr indent="0" lvl="0" marL="0" marR="0" rtl="0" algn="ctr">
                <a:lnSpc>
                  <a:spcPct val="90000"/>
                </a:lnSpc>
                <a:spcBef>
                  <a:spcPts val="0"/>
                </a:spcBef>
                <a:spcAft>
                  <a:spcPts val="0"/>
                </a:spcAft>
                <a:buClr>
                  <a:schemeClr val="lt1"/>
                </a:buClr>
                <a:buSzPts val="4400"/>
                <a:buFont typeface="Calibri"/>
                <a:buNone/>
              </a:pPr>
              <a:r>
                <a:rPr b="1" lang="en-US" sz="4400">
                  <a:solidFill>
                    <a:schemeClr val="lt1"/>
                  </a:solidFill>
                  <a:latin typeface="Calibri"/>
                  <a:ea typeface="Calibri"/>
                  <a:cs typeface="Calibri"/>
                  <a:sym typeface="Calibri"/>
                </a:rPr>
                <a:t>2018</a:t>
              </a:r>
              <a:endParaRPr/>
            </a:p>
          </p:txBody>
        </p:sp>
        <p:sp>
          <p:nvSpPr>
            <p:cNvPr id="191" name="Google Shape;191;p23"/>
            <p:cNvSpPr/>
            <p:nvPr/>
          </p:nvSpPr>
          <p:spPr>
            <a:xfrm>
              <a:off x="8897745" y="0"/>
              <a:ext cx="4941000" cy="760500"/>
            </a:xfrm>
            <a:prstGeom prst="chevron">
              <a:avLst>
                <a:gd fmla="val 50000" name="adj"/>
              </a:avLst>
            </a:prstGeom>
            <a:solidFill>
              <a:schemeClr val="dk1"/>
            </a:solidFill>
            <a:ln cap="flat" cmpd="sng" w="28575">
              <a:solidFill>
                <a:schemeClr val="lt1"/>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3"/>
            <p:cNvSpPr txBox="1"/>
            <p:nvPr/>
          </p:nvSpPr>
          <p:spPr>
            <a:xfrm>
              <a:off x="9277987" y="0"/>
              <a:ext cx="4180500" cy="760500"/>
            </a:xfrm>
            <a:prstGeom prst="rect">
              <a:avLst/>
            </a:prstGeom>
            <a:noFill/>
            <a:ln>
              <a:noFill/>
            </a:ln>
          </p:spPr>
          <p:txBody>
            <a:bodyPr anchorCtr="0" anchor="ctr" bIns="58650" lIns="176000" spcFirstLastPara="1" rIns="58650" wrap="square" tIns="58650">
              <a:noAutofit/>
            </a:bodyPr>
            <a:lstStyle/>
            <a:p>
              <a:pPr indent="0" lvl="0" marL="0" marR="0" rtl="0" algn="ctr">
                <a:lnSpc>
                  <a:spcPct val="90000"/>
                </a:lnSpc>
                <a:spcBef>
                  <a:spcPts val="0"/>
                </a:spcBef>
                <a:spcAft>
                  <a:spcPts val="0"/>
                </a:spcAft>
                <a:buClr>
                  <a:schemeClr val="lt1"/>
                </a:buClr>
                <a:buSzPts val="4400"/>
                <a:buFont typeface="Calibri"/>
                <a:buNone/>
              </a:pPr>
              <a:r>
                <a:rPr b="1" lang="en-US" sz="4400">
                  <a:solidFill>
                    <a:schemeClr val="lt1"/>
                  </a:solidFill>
                  <a:latin typeface="Calibri"/>
                  <a:ea typeface="Calibri"/>
                  <a:cs typeface="Calibri"/>
                  <a:sym typeface="Calibri"/>
                </a:rPr>
                <a:t>2021</a:t>
              </a:r>
              <a:endParaRPr/>
            </a:p>
          </p:txBody>
        </p:sp>
      </p:grpSp>
      <p:sp>
        <p:nvSpPr>
          <p:cNvPr id="193" name="Google Shape;193;p23"/>
          <p:cNvSpPr/>
          <p:nvPr/>
        </p:nvSpPr>
        <p:spPr>
          <a:xfrm>
            <a:off x="4706181" y="882772"/>
            <a:ext cx="7293300" cy="83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NASEM reports consistently point to graduate study as a necessary investment &amp; intervention.</a:t>
            </a:r>
            <a:endParaRPr/>
          </a:p>
        </p:txBody>
      </p:sp>
      <p:sp>
        <p:nvSpPr>
          <p:cNvPr id="194" name="Google Shape;194;p23"/>
          <p:cNvSpPr txBox="1"/>
          <p:nvPr/>
        </p:nvSpPr>
        <p:spPr>
          <a:xfrm>
            <a:off x="2337186" y="1095491"/>
            <a:ext cx="13082100" cy="1293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900">
                <a:solidFill>
                  <a:schemeClr val="dk1"/>
                </a:solidFill>
                <a:latin typeface="Raleway"/>
                <a:ea typeface="Raleway"/>
                <a:cs typeface="Raleway"/>
                <a:sym typeface="Raleway"/>
              </a:rPr>
              <a:t>The most recent NASEM reports point to a need for cultural and systemic change in graduate education.</a:t>
            </a:r>
            <a:endParaRPr sz="3900">
              <a:solidFill>
                <a:schemeClr val="dk1"/>
              </a:solidFill>
              <a:latin typeface="Raleway"/>
              <a:ea typeface="Raleway"/>
              <a:cs typeface="Raleway"/>
              <a:sym typeface="Raleway"/>
            </a:endParaRPr>
          </a:p>
        </p:txBody>
      </p:sp>
      <p:pic>
        <p:nvPicPr>
          <p:cNvPr descr="Cover art for record id: 26015" id="195" name="Google Shape;195;p23"/>
          <p:cNvPicPr preferRelativeResize="0"/>
          <p:nvPr/>
        </p:nvPicPr>
        <p:blipFill rotWithShape="1">
          <a:blip r:embed="rId5">
            <a:alphaModFix/>
          </a:blip>
          <a:srcRect b="0" l="0" r="0" t="0"/>
          <a:stretch/>
        </p:blipFill>
        <p:spPr>
          <a:xfrm>
            <a:off x="11949300" y="3999265"/>
            <a:ext cx="3877748" cy="5816622"/>
          </a:xfrm>
          <a:prstGeom prst="rect">
            <a:avLst/>
          </a:prstGeom>
          <a:noFill/>
          <a:ln>
            <a:noFill/>
          </a:ln>
        </p:spPr>
      </p:pic>
      <p:sp>
        <p:nvSpPr>
          <p:cNvPr id="196" name="Google Shape;196;p23"/>
          <p:cNvSpPr/>
          <p:nvPr/>
        </p:nvSpPr>
        <p:spPr>
          <a:xfrm>
            <a:off x="-1638300" y="-733999"/>
            <a:ext cx="21640800" cy="11430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7" name="Google Shape;197;p23"/>
          <p:cNvPicPr preferRelativeResize="0"/>
          <p:nvPr/>
        </p:nvPicPr>
        <p:blipFill rotWithShape="1">
          <a:blip r:embed="rId6">
            <a:alphaModFix/>
          </a:blip>
          <a:srcRect b="0" l="30024" r="53428" t="0"/>
          <a:stretch/>
        </p:blipFill>
        <p:spPr>
          <a:xfrm rot="5400000">
            <a:off x="7961381" y="-10417796"/>
            <a:ext cx="2365241" cy="2034881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4"/>
          <p:cNvSpPr txBox="1"/>
          <p:nvPr/>
        </p:nvSpPr>
        <p:spPr>
          <a:xfrm>
            <a:off x="1028700" y="769762"/>
            <a:ext cx="3370200" cy="1462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lang="en-US" sz="3800">
                <a:solidFill>
                  <a:srgbClr val="000000"/>
                </a:solidFill>
                <a:latin typeface="Raleway"/>
                <a:ea typeface="Raleway"/>
                <a:cs typeface="Raleway"/>
                <a:sym typeface="Raleway"/>
              </a:rPr>
              <a:t>shared language</a:t>
            </a:r>
            <a:endParaRPr>
              <a:latin typeface="Raleway"/>
              <a:ea typeface="Raleway"/>
              <a:cs typeface="Raleway"/>
              <a:sym typeface="Raleway"/>
            </a:endParaRPr>
          </a:p>
        </p:txBody>
      </p:sp>
      <p:sp>
        <p:nvSpPr>
          <p:cNvPr id="204" name="Google Shape;204;p24"/>
          <p:cNvSpPr/>
          <p:nvPr/>
        </p:nvSpPr>
        <p:spPr>
          <a:xfrm>
            <a:off x="5250036" y="0"/>
            <a:ext cx="7788000" cy="10287000"/>
          </a:xfrm>
          <a:prstGeom prst="rect">
            <a:avLst/>
          </a:prstGeom>
          <a:solidFill>
            <a:srgbClr val="1E3D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4"/>
          <p:cNvSpPr txBox="1"/>
          <p:nvPr/>
        </p:nvSpPr>
        <p:spPr>
          <a:xfrm>
            <a:off x="14060136" y="5857875"/>
            <a:ext cx="3199200" cy="2539800"/>
          </a:xfrm>
          <a:prstGeom prst="rect">
            <a:avLst/>
          </a:prstGeom>
          <a:noFill/>
          <a:ln>
            <a:noFill/>
          </a:ln>
        </p:spPr>
        <p:txBody>
          <a:bodyPr anchorCtr="0" anchor="t" bIns="0" lIns="0" spcFirstLastPara="1" rIns="0" wrap="square" tIns="0">
            <a:spAutoFit/>
          </a:bodyPr>
          <a:lstStyle/>
          <a:p>
            <a:pPr indent="0" lvl="0" marL="0" marR="0" rtl="0" algn="r">
              <a:lnSpc>
                <a:spcPct val="150000"/>
              </a:lnSpc>
              <a:spcBef>
                <a:spcPts val="0"/>
              </a:spcBef>
              <a:spcAft>
                <a:spcPts val="0"/>
              </a:spcAft>
              <a:buNone/>
            </a:pPr>
            <a:r>
              <a:rPr lang="en-US" sz="3000">
                <a:solidFill>
                  <a:srgbClr val="000000"/>
                </a:solidFill>
                <a:latin typeface="Calibri"/>
                <a:ea typeface="Calibri"/>
                <a:cs typeface="Calibri"/>
                <a:sym typeface="Calibri"/>
              </a:rPr>
              <a:t>It is a process, not an achievement or a box that can be checked.</a:t>
            </a:r>
            <a:endParaRPr/>
          </a:p>
        </p:txBody>
      </p:sp>
      <p:grpSp>
        <p:nvGrpSpPr>
          <p:cNvPr id="206" name="Google Shape;206;p24"/>
          <p:cNvGrpSpPr/>
          <p:nvPr/>
        </p:nvGrpSpPr>
        <p:grpSpPr>
          <a:xfrm>
            <a:off x="6221491" y="2398177"/>
            <a:ext cx="5861250" cy="5199222"/>
            <a:chOff x="0" y="152400"/>
            <a:chExt cx="7815000" cy="6932296"/>
          </a:xfrm>
        </p:grpSpPr>
        <p:sp>
          <p:nvSpPr>
            <p:cNvPr id="207" name="Google Shape;207;p24"/>
            <p:cNvSpPr txBox="1"/>
            <p:nvPr/>
          </p:nvSpPr>
          <p:spPr>
            <a:xfrm>
              <a:off x="0" y="2774896"/>
              <a:ext cx="7815000" cy="43098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lang="en-US" sz="3000">
                  <a:solidFill>
                    <a:srgbClr val="FFFFFF"/>
                  </a:solidFill>
                  <a:latin typeface="Calibri"/>
                  <a:ea typeface="Calibri"/>
                  <a:cs typeface="Calibri"/>
                  <a:sym typeface="Calibri"/>
                </a:rPr>
                <a:t>"RECONFIGURING STRUCTURES, CULTURES, AND SYSTEMS TO EMPOWER MARGINALIZED GROUPS AND CLOSE DISPARITIES"</a:t>
              </a:r>
              <a:endParaRPr/>
            </a:p>
            <a:p>
              <a:pPr indent="0" lvl="0" marL="0" marR="0" rtl="0" algn="ctr">
                <a:lnSpc>
                  <a:spcPct val="150000"/>
                </a:lnSpc>
                <a:spcBef>
                  <a:spcPts val="0"/>
                </a:spcBef>
                <a:spcAft>
                  <a:spcPts val="0"/>
                </a:spcAft>
                <a:buNone/>
              </a:pPr>
              <a:r>
                <a:rPr lang="en-US" sz="3000">
                  <a:solidFill>
                    <a:srgbClr val="FFFFFF"/>
                  </a:solidFill>
                  <a:latin typeface="Calibri"/>
                  <a:ea typeface="Calibri"/>
                  <a:cs typeface="Calibri"/>
                  <a:sym typeface="Calibri"/>
                </a:rPr>
                <a:t>(POSSELT, 2020, P. 2).</a:t>
              </a:r>
              <a:endParaRPr/>
            </a:p>
          </p:txBody>
        </p:sp>
        <p:sp>
          <p:nvSpPr>
            <p:cNvPr id="208" name="Google Shape;208;p24"/>
            <p:cNvSpPr txBox="1"/>
            <p:nvPr/>
          </p:nvSpPr>
          <p:spPr>
            <a:xfrm>
              <a:off x="0" y="152400"/>
              <a:ext cx="7815000" cy="2052300"/>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lang="en-US" sz="10000">
                  <a:solidFill>
                    <a:srgbClr val="FFFFFF"/>
                  </a:solidFill>
                  <a:latin typeface="Calibri"/>
                  <a:ea typeface="Calibri"/>
                  <a:cs typeface="Calibri"/>
                  <a:sym typeface="Calibri"/>
                </a:rPr>
                <a:t>Equity is</a:t>
              </a:r>
              <a:endParaRPr/>
            </a:p>
          </p:txBody>
        </p:sp>
      </p:grpSp>
      <p:sp>
        <p:nvSpPr>
          <p:cNvPr id="209" name="Google Shape;209;p24"/>
          <p:cNvSpPr/>
          <p:nvPr/>
        </p:nvSpPr>
        <p:spPr>
          <a:xfrm rot="5400000">
            <a:off x="11587475" y="-16045"/>
            <a:ext cx="11376000" cy="321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4"/>
          <p:cNvSpPr/>
          <p:nvPr/>
        </p:nvSpPr>
        <p:spPr>
          <a:xfrm rot="5400000">
            <a:off x="-4659237" y="10603600"/>
            <a:ext cx="11376000" cy="321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5"/>
          <p:cNvSpPr/>
          <p:nvPr/>
        </p:nvSpPr>
        <p:spPr>
          <a:xfrm rot="5400000">
            <a:off x="11587475" y="-16045"/>
            <a:ext cx="11376000" cy="321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5"/>
          <p:cNvSpPr/>
          <p:nvPr/>
        </p:nvSpPr>
        <p:spPr>
          <a:xfrm rot="5400000">
            <a:off x="-4659237" y="10603600"/>
            <a:ext cx="11376000" cy="321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7" name="Google Shape;217;p25"/>
          <p:cNvPicPr preferRelativeResize="0"/>
          <p:nvPr/>
        </p:nvPicPr>
        <p:blipFill rotWithShape="1">
          <a:blip r:embed="rId3">
            <a:alphaModFix/>
          </a:blip>
          <a:srcRect b="0" l="0" r="0" t="0"/>
          <a:stretch/>
        </p:blipFill>
        <p:spPr>
          <a:xfrm>
            <a:off x="3413838" y="518314"/>
            <a:ext cx="12841575" cy="9920116"/>
          </a:xfrm>
          <a:prstGeom prst="rect">
            <a:avLst/>
          </a:prstGeom>
          <a:noFill/>
          <a:ln>
            <a:noFill/>
          </a:ln>
        </p:spPr>
      </p:pic>
      <p:sp>
        <p:nvSpPr>
          <p:cNvPr id="218" name="Google Shape;218;p25"/>
          <p:cNvSpPr txBox="1"/>
          <p:nvPr/>
        </p:nvSpPr>
        <p:spPr>
          <a:xfrm>
            <a:off x="1028700" y="769762"/>
            <a:ext cx="4737900" cy="23397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lang="en-US" sz="3800">
                <a:solidFill>
                  <a:srgbClr val="000000"/>
                </a:solidFill>
                <a:latin typeface="Raleway"/>
                <a:ea typeface="Raleway"/>
                <a:cs typeface="Raleway"/>
                <a:sym typeface="Raleway"/>
              </a:rPr>
              <a:t>What does equity-mindedness entail?</a:t>
            </a:r>
            <a:endParaRPr b="1">
              <a:latin typeface="Raleway"/>
              <a:ea typeface="Raleway"/>
              <a:cs typeface="Raleway"/>
              <a:sym typeface="Raleway"/>
            </a:endParaRPr>
          </a:p>
        </p:txBody>
      </p:sp>
      <p:sp>
        <p:nvSpPr>
          <p:cNvPr id="219" name="Google Shape;219;p25"/>
          <p:cNvSpPr txBox="1"/>
          <p:nvPr/>
        </p:nvSpPr>
        <p:spPr>
          <a:xfrm>
            <a:off x="7663733" y="9182100"/>
            <a:ext cx="9595500" cy="923400"/>
          </a:xfrm>
          <a:prstGeom prst="rect">
            <a:avLst/>
          </a:prstGeom>
          <a:noFill/>
          <a:ln>
            <a:noFill/>
          </a:ln>
        </p:spPr>
        <p:txBody>
          <a:bodyPr anchorCtr="0" anchor="t" bIns="0" lIns="0" spcFirstLastPara="1" rIns="0" wrap="square" tIns="0">
            <a:spAutoFit/>
          </a:bodyPr>
          <a:lstStyle/>
          <a:p>
            <a:pPr indent="0" lvl="0" marL="0" marR="0" rtl="0" algn="r">
              <a:lnSpc>
                <a:spcPct val="150000"/>
              </a:lnSpc>
              <a:spcBef>
                <a:spcPts val="0"/>
              </a:spcBef>
              <a:spcAft>
                <a:spcPts val="0"/>
              </a:spcAft>
              <a:buNone/>
            </a:pPr>
            <a:r>
              <a:rPr lang="en-US" sz="2400">
                <a:solidFill>
                  <a:srgbClr val="000000"/>
                </a:solidFill>
                <a:latin typeface="Arial"/>
                <a:ea typeface="Arial"/>
                <a:cs typeface="Arial"/>
                <a:sym typeface="Arial"/>
              </a:rPr>
              <a:t>Bensimon et al.</a:t>
            </a:r>
            <a:endParaRPr/>
          </a:p>
          <a:p>
            <a:pPr indent="0" lvl="0" marL="0" marR="0" rtl="0" algn="r">
              <a:lnSpc>
                <a:spcPct val="150000"/>
              </a:lnSpc>
              <a:spcBef>
                <a:spcPts val="0"/>
              </a:spcBef>
              <a:spcAft>
                <a:spcPts val="0"/>
              </a:spcAft>
              <a:buNone/>
            </a:pPr>
            <a:r>
              <a:rPr lang="en-US" sz="2400">
                <a:solidFill>
                  <a:srgbClr val="000000"/>
                </a:solidFill>
                <a:latin typeface="Arial"/>
                <a:ea typeface="Arial"/>
                <a:cs typeface="Arial"/>
                <a:sym typeface="Arial"/>
              </a:rPr>
              <a:t>https://cue.usc.edu/about/equity/equity-mindedness/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26"/>
          <p:cNvSpPr txBox="1"/>
          <p:nvPr/>
        </p:nvSpPr>
        <p:spPr>
          <a:xfrm>
            <a:off x="1028700" y="769762"/>
            <a:ext cx="3370200" cy="1493100"/>
          </a:xfrm>
          <a:prstGeom prst="rect">
            <a:avLst/>
          </a:prstGeom>
          <a:noFill/>
          <a:ln>
            <a:noFill/>
          </a:ln>
        </p:spPr>
        <p:txBody>
          <a:bodyPr anchorCtr="0" anchor="t" bIns="0" lIns="0" spcFirstLastPara="1" rIns="0" wrap="square" tIns="0">
            <a:spAutoFit/>
          </a:bodyPr>
          <a:lstStyle/>
          <a:p>
            <a:pPr indent="0" lvl="0" marL="0" marR="0" rtl="0" algn="l">
              <a:lnSpc>
                <a:spcPct val="142500"/>
              </a:lnSpc>
              <a:spcBef>
                <a:spcPts val="0"/>
              </a:spcBef>
              <a:spcAft>
                <a:spcPts val="0"/>
              </a:spcAft>
              <a:buNone/>
            </a:pPr>
            <a:r>
              <a:rPr b="1" lang="en-US" sz="4000">
                <a:solidFill>
                  <a:srgbClr val="000000"/>
                </a:solidFill>
                <a:latin typeface="Raleway"/>
                <a:ea typeface="Raleway"/>
                <a:cs typeface="Raleway"/>
                <a:sym typeface="Raleway"/>
              </a:rPr>
              <a:t>shared language</a:t>
            </a:r>
            <a:endParaRPr>
              <a:latin typeface="Raleway"/>
              <a:ea typeface="Raleway"/>
              <a:cs typeface="Raleway"/>
              <a:sym typeface="Raleway"/>
            </a:endParaRPr>
          </a:p>
        </p:txBody>
      </p:sp>
      <p:sp>
        <p:nvSpPr>
          <p:cNvPr id="226" name="Google Shape;226;p26"/>
          <p:cNvSpPr/>
          <p:nvPr/>
        </p:nvSpPr>
        <p:spPr>
          <a:xfrm rot="5400000">
            <a:off x="11587475" y="-16045"/>
            <a:ext cx="11376000" cy="321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6"/>
          <p:cNvSpPr/>
          <p:nvPr/>
        </p:nvSpPr>
        <p:spPr>
          <a:xfrm flipH="1" rot="-5400000">
            <a:off x="-1610037" y="7586501"/>
            <a:ext cx="5355300" cy="456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6"/>
          <p:cNvSpPr/>
          <p:nvPr/>
        </p:nvSpPr>
        <p:spPr>
          <a:xfrm>
            <a:off x="5334000" y="0"/>
            <a:ext cx="11604600" cy="4895100"/>
          </a:xfrm>
          <a:prstGeom prst="rect">
            <a:avLst/>
          </a:prstGeom>
          <a:solidFill>
            <a:srgbClr val="1E3D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6"/>
          <p:cNvSpPr txBox="1"/>
          <p:nvPr/>
        </p:nvSpPr>
        <p:spPr>
          <a:xfrm>
            <a:off x="5573378" y="2189298"/>
            <a:ext cx="11126100" cy="1231200"/>
          </a:xfrm>
          <a:prstGeom prst="rect">
            <a:avLst/>
          </a:prstGeom>
          <a:noFill/>
          <a:ln>
            <a:noFill/>
          </a:ln>
        </p:spPr>
        <p:txBody>
          <a:bodyPr anchorCtr="0" anchor="t" bIns="0" lIns="0" spcFirstLastPara="1" rIns="0" wrap="square" tIns="0">
            <a:spAutoFit/>
          </a:bodyPr>
          <a:lstStyle/>
          <a:p>
            <a:pPr indent="0" lvl="0" marL="0" marR="0" rtl="0" algn="ctr">
              <a:lnSpc>
                <a:spcPct val="149937"/>
              </a:lnSpc>
              <a:spcBef>
                <a:spcPts val="0"/>
              </a:spcBef>
              <a:spcAft>
                <a:spcPts val="0"/>
              </a:spcAft>
              <a:buNone/>
            </a:pPr>
            <a:r>
              <a:rPr lang="en-US" sz="3200">
                <a:solidFill>
                  <a:srgbClr val="FFFFFF"/>
                </a:solidFill>
                <a:latin typeface="Calibri"/>
                <a:ea typeface="Calibri"/>
                <a:cs typeface="Calibri"/>
                <a:sym typeface="Calibri"/>
              </a:rPr>
              <a:t>a system of inherited values, goals, &amp; language that provides members with shared identity and purpose</a:t>
            </a:r>
            <a:endParaRPr/>
          </a:p>
        </p:txBody>
      </p:sp>
      <p:sp>
        <p:nvSpPr>
          <p:cNvPr id="230" name="Google Shape;230;p26"/>
          <p:cNvSpPr txBox="1"/>
          <p:nvPr/>
        </p:nvSpPr>
        <p:spPr>
          <a:xfrm>
            <a:off x="5547547" y="1005110"/>
            <a:ext cx="11126100" cy="1352400"/>
          </a:xfrm>
          <a:prstGeom prst="rect">
            <a:avLst/>
          </a:prstGeom>
          <a:noFill/>
          <a:ln>
            <a:noFill/>
          </a:ln>
        </p:spPr>
        <p:txBody>
          <a:bodyPr anchorCtr="0" anchor="t" bIns="0" lIns="0" spcFirstLastPara="1" rIns="0" wrap="square" tIns="0">
            <a:spAutoFit/>
          </a:bodyPr>
          <a:lstStyle/>
          <a:p>
            <a:pPr indent="0" lvl="0" marL="0" marR="0" rtl="0" algn="ctr">
              <a:lnSpc>
                <a:spcPct val="99852"/>
              </a:lnSpc>
              <a:spcBef>
                <a:spcPts val="0"/>
              </a:spcBef>
              <a:spcAft>
                <a:spcPts val="0"/>
              </a:spcAft>
              <a:buNone/>
            </a:pPr>
            <a:r>
              <a:rPr lang="en-US" sz="8800">
                <a:solidFill>
                  <a:srgbClr val="FFFFFF"/>
                </a:solidFill>
                <a:latin typeface="Calibri"/>
                <a:ea typeface="Calibri"/>
                <a:cs typeface="Calibri"/>
                <a:sym typeface="Calibri"/>
              </a:rPr>
              <a:t>Culture is</a:t>
            </a:r>
            <a:endParaRPr/>
          </a:p>
        </p:txBody>
      </p:sp>
      <p:sp>
        <p:nvSpPr>
          <p:cNvPr id="231" name="Google Shape;231;p26"/>
          <p:cNvSpPr/>
          <p:nvPr/>
        </p:nvSpPr>
        <p:spPr>
          <a:xfrm>
            <a:off x="1676399" y="5067300"/>
            <a:ext cx="16318500" cy="4339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3600">
              <a:solidFill>
                <a:schemeClr val="dk1"/>
              </a:solidFill>
              <a:latin typeface="Calibri"/>
              <a:ea typeface="Calibri"/>
              <a:cs typeface="Calibri"/>
              <a:sym typeface="Calibri"/>
            </a:endParaRPr>
          </a:p>
          <a:p>
            <a:pPr indent="0" lvl="0" marL="0" marR="0" rtl="0" algn="l">
              <a:spcBef>
                <a:spcPts val="0"/>
              </a:spcBef>
              <a:spcAft>
                <a:spcPts val="0"/>
              </a:spcAft>
              <a:buNone/>
            </a:pPr>
            <a:r>
              <a:rPr b="1" lang="en-US" sz="3600">
                <a:solidFill>
                  <a:schemeClr val="dk1"/>
                </a:solidFill>
                <a:latin typeface="Calibri"/>
                <a:ea typeface="Calibri"/>
                <a:cs typeface="Calibri"/>
                <a:sym typeface="Calibri"/>
              </a:rPr>
              <a:t>Cultures surface in predictable ways. </a:t>
            </a:r>
            <a:endParaRPr/>
          </a:p>
          <a:p>
            <a:pPr indent="0" lvl="1" marL="457200" marR="0" rtl="0" algn="l">
              <a:spcBef>
                <a:spcPts val="0"/>
              </a:spcBef>
              <a:spcAft>
                <a:spcPts val="0"/>
              </a:spcAft>
              <a:buNone/>
            </a:pPr>
            <a:r>
              <a:rPr b="0" i="0" lang="en-US" sz="2800" u="none" cap="none" strike="noStrike">
                <a:solidFill>
                  <a:schemeClr val="dk1"/>
                </a:solidFill>
                <a:latin typeface="Calibri"/>
                <a:ea typeface="Calibri"/>
                <a:cs typeface="Calibri"/>
                <a:sym typeface="Calibri"/>
              </a:rPr>
              <a:t>How goals are defined and pursued </a:t>
            </a:r>
            <a:endParaRPr/>
          </a:p>
          <a:p>
            <a:pPr indent="0" lvl="1" marL="457200" marR="0" rtl="0" algn="l">
              <a:spcBef>
                <a:spcPts val="0"/>
              </a:spcBef>
              <a:spcAft>
                <a:spcPts val="0"/>
              </a:spcAft>
              <a:buNone/>
            </a:pPr>
            <a:r>
              <a:rPr b="0" i="0" lang="en-US" sz="2800" u="none" cap="none" strike="noStrike">
                <a:solidFill>
                  <a:schemeClr val="dk1"/>
                </a:solidFill>
                <a:latin typeface="Calibri"/>
                <a:ea typeface="Calibri"/>
                <a:cs typeface="Calibri"/>
                <a:sym typeface="Calibri"/>
              </a:rPr>
              <a:t>Which groups’ interests are served in evaluative criteria &amp; decision-making </a:t>
            </a:r>
            <a:endParaRPr/>
          </a:p>
          <a:p>
            <a:pPr indent="0" lvl="1" marL="457200" marR="0" rtl="0" algn="l">
              <a:spcBef>
                <a:spcPts val="0"/>
              </a:spcBef>
              <a:spcAft>
                <a:spcPts val="0"/>
              </a:spcAft>
              <a:buNone/>
            </a:pPr>
            <a:r>
              <a:rPr b="0" i="0" lang="en-US" sz="2800" u="none" cap="none" strike="noStrike">
                <a:solidFill>
                  <a:schemeClr val="dk1"/>
                </a:solidFill>
                <a:latin typeface="Calibri"/>
                <a:ea typeface="Calibri"/>
                <a:cs typeface="Calibri"/>
                <a:sym typeface="Calibri"/>
              </a:rPr>
              <a:t>What expectations are placed on new members &amp; leaders (ie, socialization)</a:t>
            </a:r>
            <a:endParaRPr/>
          </a:p>
          <a:p>
            <a:pPr indent="0" lvl="1" marL="457200" marR="0" rtl="0" algn="l">
              <a:spcBef>
                <a:spcPts val="0"/>
              </a:spcBef>
              <a:spcAft>
                <a:spcPts val="0"/>
              </a:spcAft>
              <a:buNone/>
            </a:pPr>
            <a:r>
              <a:t/>
            </a:r>
            <a:endParaRPr b="0" i="0" sz="28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1" lang="en-US" sz="3600">
                <a:solidFill>
                  <a:schemeClr val="dk1"/>
                </a:solidFill>
                <a:latin typeface="Calibri"/>
                <a:ea typeface="Calibri"/>
                <a:cs typeface="Calibri"/>
                <a:sym typeface="Calibri"/>
              </a:rPr>
              <a:t>Cultural change is an essential part of equity. </a:t>
            </a:r>
            <a:endParaRPr/>
          </a:p>
          <a:p>
            <a:pPr indent="0" lvl="1" marL="457200" marR="0" rtl="0" algn="l">
              <a:spcBef>
                <a:spcPts val="0"/>
              </a:spcBef>
              <a:spcAft>
                <a:spcPts val="0"/>
              </a:spcAft>
              <a:buNone/>
            </a:pPr>
            <a:r>
              <a:rPr b="0" i="0" lang="en-US" sz="2800" u="none" cap="none" strike="noStrike">
                <a:solidFill>
                  <a:schemeClr val="dk1"/>
                </a:solidFill>
                <a:latin typeface="Calibri"/>
                <a:ea typeface="Calibri"/>
                <a:cs typeface="Calibri"/>
                <a:sym typeface="Calibri"/>
              </a:rPr>
              <a:t>To not only close gaps, but also keep them closed.</a:t>
            </a:r>
            <a:endParaRPr/>
          </a:p>
          <a:p>
            <a:pPr indent="0" lvl="1" marL="457200" marR="0" rtl="0" algn="l">
              <a:spcBef>
                <a:spcPts val="0"/>
              </a:spcBef>
              <a:spcAft>
                <a:spcPts val="0"/>
              </a:spcAft>
              <a:buNone/>
            </a:pPr>
            <a:r>
              <a:rPr b="0" i="0" lang="en-US" sz="2800" u="none" cap="none" strike="noStrike">
                <a:solidFill>
                  <a:schemeClr val="dk1"/>
                </a:solidFill>
                <a:latin typeface="Calibri"/>
                <a:ea typeface="Calibri"/>
                <a:cs typeface="Calibri"/>
                <a:sym typeface="Calibri"/>
              </a:rPr>
              <a:t>To attend not only to who is present, but also the distribution of power and quality of everyday experiences.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grpSp>
        <p:nvGrpSpPr>
          <p:cNvPr id="237" name="Google Shape;237;p27"/>
          <p:cNvGrpSpPr/>
          <p:nvPr/>
        </p:nvGrpSpPr>
        <p:grpSpPr>
          <a:xfrm>
            <a:off x="8391948" y="1503637"/>
            <a:ext cx="8882070" cy="7279715"/>
            <a:chOff x="154208" y="652684"/>
            <a:chExt cx="8882070" cy="7279715"/>
          </a:xfrm>
        </p:grpSpPr>
        <p:sp>
          <p:nvSpPr>
            <p:cNvPr id="238" name="Google Shape;238;p27"/>
            <p:cNvSpPr/>
            <p:nvPr/>
          </p:nvSpPr>
          <p:spPr>
            <a:xfrm>
              <a:off x="1312647" y="795484"/>
              <a:ext cx="6862800" cy="6862800"/>
            </a:xfrm>
            <a:custGeom>
              <a:rect b="b" l="l" r="r" t="t"/>
              <a:pathLst>
                <a:path extrusionOk="0" h="120000" w="120000">
                  <a:moveTo>
                    <a:pt x="81867" y="7378"/>
                  </a:moveTo>
                  <a:lnTo>
                    <a:pt x="81867" y="7378"/>
                  </a:lnTo>
                  <a:cubicBezTo>
                    <a:pt x="105146" y="17052"/>
                    <a:pt x="119303" y="40872"/>
                    <a:pt x="116674" y="65943"/>
                  </a:cubicBezTo>
                  <a:cubicBezTo>
                    <a:pt x="114045" y="91015"/>
                    <a:pt x="95255" y="111379"/>
                    <a:pt x="70475" y="116013"/>
                  </a:cubicBezTo>
                  <a:cubicBezTo>
                    <a:pt x="45696" y="120647"/>
                    <a:pt x="20816" y="108449"/>
                    <a:pt x="9304" y="86022"/>
                  </a:cubicBezTo>
                  <a:cubicBezTo>
                    <a:pt x="-2208" y="63595"/>
                    <a:pt x="2384" y="36270"/>
                    <a:pt x="20594" y="18837"/>
                  </a:cubicBezTo>
                  <a:lnTo>
                    <a:pt x="18684" y="16514"/>
                  </a:lnTo>
                  <a:lnTo>
                    <a:pt x="25589" y="18146"/>
                  </a:lnTo>
                  <a:lnTo>
                    <a:pt x="26072" y="25500"/>
                  </a:lnTo>
                  <a:lnTo>
                    <a:pt x="24163" y="23178"/>
                  </a:lnTo>
                  <a:lnTo>
                    <a:pt x="24163" y="23178"/>
                  </a:lnTo>
                  <a:cubicBezTo>
                    <a:pt x="7901" y="39004"/>
                    <a:pt x="3947" y="63624"/>
                    <a:pt x="14434" y="83747"/>
                  </a:cubicBezTo>
                  <a:cubicBezTo>
                    <a:pt x="24921" y="103870"/>
                    <a:pt x="47366" y="114731"/>
                    <a:pt x="69654" y="110468"/>
                  </a:cubicBezTo>
                  <a:cubicBezTo>
                    <a:pt x="91941" y="106205"/>
                    <a:pt x="108793" y="87826"/>
                    <a:pt x="111114" y="65254"/>
                  </a:cubicBezTo>
                  <a:cubicBezTo>
                    <a:pt x="113434" y="42681"/>
                    <a:pt x="100672" y="21259"/>
                    <a:pt x="79718" y="12551"/>
                  </a:cubicBezTo>
                  <a:close/>
                </a:path>
              </a:pathLst>
            </a:custGeom>
            <a:solidFill>
              <a:srgbClr val="CFD7E7"/>
            </a:solidFill>
            <a:ln cap="flat" cmpd="sng" w="9525">
              <a:solidFill>
                <a:srgbClr val="DDD9C3"/>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7"/>
            <p:cNvSpPr/>
            <p:nvPr/>
          </p:nvSpPr>
          <p:spPr>
            <a:xfrm>
              <a:off x="2916693" y="652684"/>
              <a:ext cx="3654900" cy="2128200"/>
            </a:xfrm>
            <a:prstGeom prst="roundRect">
              <a:avLst>
                <a:gd fmla="val 16667" name="adj"/>
              </a:avLst>
            </a:prstGeom>
            <a:solidFill>
              <a:srgbClr val="1E3D58"/>
            </a:solidFill>
            <a:ln cap="flat" cmpd="sng" w="9525">
              <a:solidFill>
                <a:srgbClr val="244061"/>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7"/>
            <p:cNvSpPr txBox="1"/>
            <p:nvPr/>
          </p:nvSpPr>
          <p:spPr>
            <a:xfrm>
              <a:off x="3020576" y="756567"/>
              <a:ext cx="3447000" cy="1920300"/>
            </a:xfrm>
            <a:prstGeom prst="rect">
              <a:avLst/>
            </a:prstGeom>
            <a:solidFill>
              <a:srgbClr val="1E3D58"/>
            </a:solidFill>
            <a:ln>
              <a:noFill/>
            </a:ln>
          </p:spPr>
          <p:txBody>
            <a:bodyPr anchorCtr="0" anchor="ctr" bIns="121900" lIns="121900" spcFirstLastPara="1" rIns="121900" wrap="square" tIns="121900">
              <a:noAutofit/>
            </a:bodyPr>
            <a:lstStyle/>
            <a:p>
              <a:pPr indent="0" lvl="0" marL="0" marR="0" rtl="0" algn="ctr">
                <a:lnSpc>
                  <a:spcPct val="90000"/>
                </a:lnSpc>
                <a:spcBef>
                  <a:spcPts val="0"/>
                </a:spcBef>
                <a:spcAft>
                  <a:spcPts val="0"/>
                </a:spcAft>
                <a:buClr>
                  <a:schemeClr val="lt1"/>
                </a:buClr>
                <a:buSzPts val="3200"/>
                <a:buFont typeface="Calibri"/>
                <a:buNone/>
              </a:pPr>
              <a:r>
                <a:rPr lang="en-US" sz="3200">
                  <a:solidFill>
                    <a:schemeClr val="lt1"/>
                  </a:solidFill>
                  <a:latin typeface="Calibri"/>
                  <a:ea typeface="Calibri"/>
                  <a:cs typeface="Calibri"/>
                  <a:sym typeface="Calibri"/>
                </a:rPr>
                <a:t>Few women or people of color enrolled </a:t>
              </a:r>
              <a:endParaRPr/>
            </a:p>
          </p:txBody>
        </p:sp>
        <p:sp>
          <p:nvSpPr>
            <p:cNvPr id="241" name="Google Shape;241;p27"/>
            <p:cNvSpPr/>
            <p:nvPr/>
          </p:nvSpPr>
          <p:spPr>
            <a:xfrm>
              <a:off x="5380478" y="3120960"/>
              <a:ext cx="3655800" cy="2120100"/>
            </a:xfrm>
            <a:prstGeom prst="roundRect">
              <a:avLst>
                <a:gd fmla="val 16667" name="adj"/>
              </a:avLst>
            </a:prstGeom>
            <a:solidFill>
              <a:srgbClr val="1E3D58"/>
            </a:solidFill>
            <a:ln cap="flat" cmpd="sng" w="9525">
              <a:solidFill>
                <a:srgbClr val="244061"/>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7"/>
            <p:cNvSpPr txBox="1"/>
            <p:nvPr/>
          </p:nvSpPr>
          <p:spPr>
            <a:xfrm>
              <a:off x="5483967" y="3224449"/>
              <a:ext cx="3448800" cy="1913100"/>
            </a:xfrm>
            <a:prstGeom prst="rect">
              <a:avLst/>
            </a:prstGeom>
            <a:solidFill>
              <a:srgbClr val="1E3D58"/>
            </a:solidFill>
            <a:ln>
              <a:noFill/>
            </a:ln>
          </p:spPr>
          <p:txBody>
            <a:bodyPr anchorCtr="0" anchor="ctr" bIns="106675" lIns="106675" spcFirstLastPara="1" rIns="10667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Program admits a few individuals, but does not question its culture</a:t>
              </a:r>
              <a:endParaRPr/>
            </a:p>
          </p:txBody>
        </p:sp>
        <p:sp>
          <p:nvSpPr>
            <p:cNvPr id="243" name="Google Shape;243;p27"/>
            <p:cNvSpPr/>
            <p:nvPr/>
          </p:nvSpPr>
          <p:spPr>
            <a:xfrm>
              <a:off x="2103207" y="6305199"/>
              <a:ext cx="5281800" cy="1627200"/>
            </a:xfrm>
            <a:prstGeom prst="roundRect">
              <a:avLst>
                <a:gd fmla="val 16667" name="adj"/>
              </a:avLst>
            </a:prstGeom>
            <a:solidFill>
              <a:srgbClr val="1E3D58"/>
            </a:solidFill>
            <a:ln cap="flat" cmpd="sng" w="9525">
              <a:solidFill>
                <a:srgbClr val="244061"/>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7"/>
            <p:cNvSpPr txBox="1"/>
            <p:nvPr/>
          </p:nvSpPr>
          <p:spPr>
            <a:xfrm>
              <a:off x="2182647" y="6384639"/>
              <a:ext cx="5122800" cy="1468500"/>
            </a:xfrm>
            <a:prstGeom prst="rect">
              <a:avLst/>
            </a:prstGeom>
            <a:solidFill>
              <a:srgbClr val="1E3D58"/>
            </a:solidFill>
            <a:ln>
              <a:noFill/>
            </a:ln>
          </p:spPr>
          <p:txBody>
            <a:bodyPr anchorCtr="0" anchor="ctr" bIns="106675" lIns="106675" spcFirstLastPara="1" rIns="10667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Admitted students see lack of critical mass &amp;  pick up on negative climate</a:t>
              </a:r>
              <a:endParaRPr/>
            </a:p>
          </p:txBody>
        </p:sp>
        <p:sp>
          <p:nvSpPr>
            <p:cNvPr id="245" name="Google Shape;245;p27"/>
            <p:cNvSpPr/>
            <p:nvPr/>
          </p:nvSpPr>
          <p:spPr>
            <a:xfrm>
              <a:off x="154208" y="3064604"/>
              <a:ext cx="3654900" cy="2128200"/>
            </a:xfrm>
            <a:prstGeom prst="roundRect">
              <a:avLst>
                <a:gd fmla="val 16667" name="adj"/>
              </a:avLst>
            </a:prstGeom>
            <a:solidFill>
              <a:srgbClr val="1E3D58"/>
            </a:solidFill>
            <a:ln cap="flat" cmpd="sng" w="9525">
              <a:solidFill>
                <a:srgbClr val="244061"/>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7"/>
            <p:cNvSpPr txBox="1"/>
            <p:nvPr/>
          </p:nvSpPr>
          <p:spPr>
            <a:xfrm>
              <a:off x="258091" y="3168487"/>
              <a:ext cx="3447000" cy="1920300"/>
            </a:xfrm>
            <a:prstGeom prst="rect">
              <a:avLst/>
            </a:prstGeom>
            <a:solidFill>
              <a:srgbClr val="1E3D58"/>
            </a:solidFill>
            <a:ln>
              <a:noFill/>
            </a:ln>
          </p:spPr>
          <p:txBody>
            <a:bodyPr anchorCtr="0" anchor="ctr" bIns="121900" lIns="121900" spcFirstLastPara="1" rIns="121900" wrap="square" tIns="121900">
              <a:noAutofit/>
            </a:bodyPr>
            <a:lstStyle/>
            <a:p>
              <a:pPr indent="0" lvl="0" marL="0" marR="0" rtl="0" algn="ctr">
                <a:lnSpc>
                  <a:spcPct val="90000"/>
                </a:lnSpc>
                <a:spcBef>
                  <a:spcPts val="0"/>
                </a:spcBef>
                <a:spcAft>
                  <a:spcPts val="0"/>
                </a:spcAft>
                <a:buClr>
                  <a:schemeClr val="lt1"/>
                </a:buClr>
                <a:buSzPts val="3200"/>
                <a:buFont typeface="Calibri"/>
                <a:buNone/>
              </a:pPr>
              <a:r>
                <a:rPr lang="en-US" sz="3200">
                  <a:solidFill>
                    <a:schemeClr val="lt1"/>
                  </a:solidFill>
                  <a:latin typeface="Calibri"/>
                  <a:ea typeface="Calibri"/>
                  <a:cs typeface="Calibri"/>
                  <a:sym typeface="Calibri"/>
                </a:rPr>
                <a:t>Students enroll elsewhere.</a:t>
              </a:r>
              <a:endParaRPr/>
            </a:p>
          </p:txBody>
        </p:sp>
      </p:grpSp>
      <p:sp>
        <p:nvSpPr>
          <p:cNvPr id="247" name="Google Shape;247;p27"/>
          <p:cNvSpPr txBox="1"/>
          <p:nvPr/>
        </p:nvSpPr>
        <p:spPr>
          <a:xfrm>
            <a:off x="619500" y="2826732"/>
            <a:ext cx="6150600" cy="44331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4800">
                <a:solidFill>
                  <a:srgbClr val="000000"/>
                </a:solidFill>
                <a:latin typeface="Raleway"/>
                <a:ea typeface="Raleway"/>
                <a:cs typeface="Raleway"/>
                <a:sym typeface="Raleway"/>
              </a:rPr>
              <a:t>The study of culture often exposes feedbacks &amp; dependencies, which are two clear signals of a system.</a:t>
            </a:r>
            <a:endParaRPr>
              <a:latin typeface="Raleway"/>
              <a:ea typeface="Raleway"/>
              <a:cs typeface="Raleway"/>
              <a:sym typeface="Raleway"/>
            </a:endParaRPr>
          </a:p>
        </p:txBody>
      </p:sp>
      <p:pic>
        <p:nvPicPr>
          <p:cNvPr id="248" name="Google Shape;248;p27"/>
          <p:cNvPicPr preferRelativeResize="0"/>
          <p:nvPr/>
        </p:nvPicPr>
        <p:blipFill rotWithShape="1">
          <a:blip r:embed="rId3">
            <a:alphaModFix/>
          </a:blip>
          <a:srcRect b="0" l="30024" r="53428" t="0"/>
          <a:stretch/>
        </p:blipFill>
        <p:spPr>
          <a:xfrm rot="5400000">
            <a:off x="7961381" y="-10333121"/>
            <a:ext cx="2365241" cy="20348816"/>
          </a:xfrm>
          <a:prstGeom prst="rect">
            <a:avLst/>
          </a:prstGeom>
          <a:noFill/>
          <a:ln>
            <a:noFill/>
          </a:ln>
        </p:spPr>
      </p:pic>
      <p:sp>
        <p:nvSpPr>
          <p:cNvPr id="249" name="Google Shape;249;p27"/>
          <p:cNvSpPr/>
          <p:nvPr/>
        </p:nvSpPr>
        <p:spPr>
          <a:xfrm>
            <a:off x="-1638300" y="-733999"/>
            <a:ext cx="21640800" cy="11430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8"/>
          <p:cNvSpPr txBox="1"/>
          <p:nvPr/>
        </p:nvSpPr>
        <p:spPr>
          <a:xfrm>
            <a:off x="1028700" y="769762"/>
            <a:ext cx="3370200" cy="1462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lang="en-US" sz="3800">
                <a:solidFill>
                  <a:srgbClr val="000000"/>
                </a:solidFill>
                <a:latin typeface="Raleway"/>
                <a:ea typeface="Raleway"/>
                <a:cs typeface="Raleway"/>
                <a:sym typeface="Raleway"/>
              </a:rPr>
              <a:t>shared language</a:t>
            </a:r>
            <a:endParaRPr>
              <a:latin typeface="Raleway"/>
              <a:ea typeface="Raleway"/>
              <a:cs typeface="Raleway"/>
              <a:sym typeface="Raleway"/>
            </a:endParaRPr>
          </a:p>
        </p:txBody>
      </p:sp>
      <p:sp>
        <p:nvSpPr>
          <p:cNvPr id="256" name="Google Shape;256;p28"/>
          <p:cNvSpPr/>
          <p:nvPr/>
        </p:nvSpPr>
        <p:spPr>
          <a:xfrm rot="5400000">
            <a:off x="11587475" y="-16045"/>
            <a:ext cx="11376000" cy="321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8"/>
          <p:cNvSpPr/>
          <p:nvPr/>
        </p:nvSpPr>
        <p:spPr>
          <a:xfrm rot="5400000">
            <a:off x="-4659237" y="10603600"/>
            <a:ext cx="11376000" cy="321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8"/>
          <p:cNvSpPr/>
          <p:nvPr/>
        </p:nvSpPr>
        <p:spPr>
          <a:xfrm>
            <a:off x="5334000" y="0"/>
            <a:ext cx="11604600" cy="4895100"/>
          </a:xfrm>
          <a:prstGeom prst="rect">
            <a:avLst/>
          </a:prstGeom>
          <a:solidFill>
            <a:srgbClr val="1E3D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8"/>
          <p:cNvSpPr/>
          <p:nvPr/>
        </p:nvSpPr>
        <p:spPr>
          <a:xfrm>
            <a:off x="1676400" y="5389855"/>
            <a:ext cx="15803700" cy="4401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200">
                <a:solidFill>
                  <a:schemeClr val="dk1"/>
                </a:solidFill>
                <a:latin typeface="Garamond"/>
                <a:ea typeface="Garamond"/>
                <a:cs typeface="Garamond"/>
                <a:sym typeface="Garamond"/>
              </a:rPr>
              <a:t>Graduate education is a complex system.</a:t>
            </a:r>
            <a:endParaRPr/>
          </a:p>
          <a:p>
            <a:pPr indent="0" lvl="0" marL="0" marR="0" rtl="0" algn="l">
              <a:spcBef>
                <a:spcPts val="0"/>
              </a:spcBef>
              <a:spcAft>
                <a:spcPts val="0"/>
              </a:spcAft>
              <a:buNone/>
            </a:pPr>
            <a:r>
              <a:t/>
            </a:r>
            <a:endParaRPr b="1" sz="3200">
              <a:solidFill>
                <a:schemeClr val="dk1"/>
              </a:solidFill>
              <a:latin typeface="Garamond"/>
              <a:ea typeface="Garamond"/>
              <a:cs typeface="Garamond"/>
              <a:sym typeface="Garamond"/>
            </a:endParaRPr>
          </a:p>
          <a:p>
            <a:pPr indent="0" lvl="0" marL="0" marR="0" rtl="0" algn="l">
              <a:spcBef>
                <a:spcPts val="0"/>
              </a:spcBef>
              <a:spcAft>
                <a:spcPts val="0"/>
              </a:spcAft>
              <a:buNone/>
            </a:pPr>
            <a:r>
              <a:rPr b="1" lang="en-US" sz="3200">
                <a:solidFill>
                  <a:schemeClr val="dk1"/>
                </a:solidFill>
                <a:latin typeface="Garamond"/>
                <a:ea typeface="Garamond"/>
                <a:cs typeface="Garamond"/>
                <a:sym typeface="Garamond"/>
              </a:rPr>
              <a:t>Recruitment, admission, curriculum, pedagogy, and mentoring are not independent, but rather an interconnected system.</a:t>
            </a:r>
            <a:endParaRPr/>
          </a:p>
          <a:p>
            <a:pPr indent="0" lvl="0" marL="0" marR="0" rtl="0" algn="l">
              <a:spcBef>
                <a:spcPts val="0"/>
              </a:spcBef>
              <a:spcAft>
                <a:spcPts val="0"/>
              </a:spcAft>
              <a:buNone/>
            </a:pPr>
            <a:r>
              <a:t/>
            </a:r>
            <a:endParaRPr b="1" sz="3200">
              <a:solidFill>
                <a:schemeClr val="dk1"/>
              </a:solidFill>
              <a:latin typeface="Garamond"/>
              <a:ea typeface="Garamond"/>
              <a:cs typeface="Garamond"/>
              <a:sym typeface="Garamond"/>
            </a:endParaRPr>
          </a:p>
          <a:p>
            <a:pPr indent="0" lvl="0" marL="0" marR="0" rtl="0" algn="l">
              <a:spcBef>
                <a:spcPts val="0"/>
              </a:spcBef>
              <a:spcAft>
                <a:spcPts val="0"/>
              </a:spcAft>
              <a:buNone/>
            </a:pPr>
            <a:r>
              <a:rPr b="1" lang="en-US" sz="3200">
                <a:solidFill>
                  <a:srgbClr val="265074"/>
                </a:solidFill>
                <a:latin typeface="Garamond"/>
                <a:ea typeface="Garamond"/>
                <a:cs typeface="Garamond"/>
                <a:sym typeface="Garamond"/>
              </a:rPr>
              <a:t>A starting point for redesigning is recognizing what the current system of graduate education is calibrated to achieve.</a:t>
            </a:r>
            <a:endParaRPr>
              <a:solidFill>
                <a:srgbClr val="265074"/>
              </a:solidFill>
            </a:endParaRPr>
          </a:p>
          <a:p>
            <a:pPr indent="0" lvl="0" marL="0" marR="0" rtl="0" algn="l">
              <a:spcBef>
                <a:spcPts val="0"/>
              </a:spcBef>
              <a:spcAft>
                <a:spcPts val="0"/>
              </a:spcAft>
              <a:buNone/>
            </a:pPr>
            <a:r>
              <a:t/>
            </a:r>
            <a:endParaRPr b="1" sz="3200">
              <a:solidFill>
                <a:schemeClr val="dk1"/>
              </a:solidFill>
              <a:latin typeface="Garamond"/>
              <a:ea typeface="Garamond"/>
              <a:cs typeface="Garamond"/>
              <a:sym typeface="Garamond"/>
            </a:endParaRPr>
          </a:p>
          <a:p>
            <a:pPr indent="0" lvl="0" marL="0" marR="0" rtl="0" algn="l">
              <a:spcBef>
                <a:spcPts val="0"/>
              </a:spcBef>
              <a:spcAft>
                <a:spcPts val="0"/>
              </a:spcAft>
              <a:buNone/>
            </a:pPr>
            <a:r>
              <a:t/>
            </a:r>
            <a:endParaRPr b="1" sz="2400">
              <a:solidFill>
                <a:schemeClr val="dk1"/>
              </a:solidFill>
              <a:latin typeface="Garamond"/>
              <a:ea typeface="Garamond"/>
              <a:cs typeface="Garamond"/>
              <a:sym typeface="Garamond"/>
            </a:endParaRPr>
          </a:p>
        </p:txBody>
      </p:sp>
      <p:sp>
        <p:nvSpPr>
          <p:cNvPr id="260" name="Google Shape;260;p28"/>
          <p:cNvSpPr txBox="1"/>
          <p:nvPr/>
        </p:nvSpPr>
        <p:spPr>
          <a:xfrm>
            <a:off x="5532785" y="1893163"/>
            <a:ext cx="11126100" cy="1969500"/>
          </a:xfrm>
          <a:prstGeom prst="rect">
            <a:avLst/>
          </a:prstGeom>
          <a:noFill/>
          <a:ln>
            <a:noFill/>
          </a:ln>
        </p:spPr>
        <p:txBody>
          <a:bodyPr anchorCtr="0" anchor="t" bIns="0" lIns="0" spcFirstLastPara="1" rIns="0" wrap="square" tIns="0">
            <a:spAutoFit/>
          </a:bodyPr>
          <a:lstStyle/>
          <a:p>
            <a:pPr indent="0" lvl="0" marL="0" marR="0" rtl="0" algn="ctr">
              <a:lnSpc>
                <a:spcPct val="149984"/>
              </a:lnSpc>
              <a:spcBef>
                <a:spcPts val="0"/>
              </a:spcBef>
              <a:spcAft>
                <a:spcPts val="0"/>
              </a:spcAft>
              <a:buNone/>
            </a:pPr>
            <a:r>
              <a:rPr lang="en-US" sz="3199">
                <a:solidFill>
                  <a:schemeClr val="lt1"/>
                </a:solidFill>
                <a:latin typeface="Arial"/>
                <a:ea typeface="Arial"/>
                <a:cs typeface="Arial"/>
                <a:sym typeface="Arial"/>
              </a:rPr>
              <a:t>a set of elements connected by dependencies and interactions– internally and with the environment– that helps to achieve something. </a:t>
            </a:r>
            <a:endParaRPr/>
          </a:p>
        </p:txBody>
      </p:sp>
      <p:sp>
        <p:nvSpPr>
          <p:cNvPr id="261" name="Google Shape;261;p28"/>
          <p:cNvSpPr txBox="1"/>
          <p:nvPr/>
        </p:nvSpPr>
        <p:spPr>
          <a:xfrm>
            <a:off x="5532785" y="708975"/>
            <a:ext cx="11126100" cy="1313100"/>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lang="en-US" sz="8531">
                <a:solidFill>
                  <a:srgbClr val="FFFFFF"/>
                </a:solidFill>
                <a:latin typeface="Calibri"/>
                <a:ea typeface="Calibri"/>
                <a:cs typeface="Calibri"/>
                <a:sym typeface="Calibri"/>
              </a:rPr>
              <a:t>System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29"/>
          <p:cNvSpPr txBox="1"/>
          <p:nvPr/>
        </p:nvSpPr>
        <p:spPr>
          <a:xfrm>
            <a:off x="1028700" y="769762"/>
            <a:ext cx="3370200" cy="5850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lang="en-US" sz="3800">
                <a:solidFill>
                  <a:srgbClr val="000000"/>
                </a:solidFill>
                <a:latin typeface="Raleway"/>
                <a:ea typeface="Raleway"/>
                <a:cs typeface="Raleway"/>
                <a:sym typeface="Raleway"/>
              </a:rPr>
              <a:t>poll 1</a:t>
            </a:r>
            <a:endParaRPr>
              <a:latin typeface="Raleway"/>
              <a:ea typeface="Raleway"/>
              <a:cs typeface="Raleway"/>
              <a:sym typeface="Raleway"/>
            </a:endParaRPr>
          </a:p>
        </p:txBody>
      </p:sp>
      <p:sp>
        <p:nvSpPr>
          <p:cNvPr id="268" name="Google Shape;268;p29"/>
          <p:cNvSpPr/>
          <p:nvPr/>
        </p:nvSpPr>
        <p:spPr>
          <a:xfrm>
            <a:off x="9471370" y="-11206"/>
            <a:ext cx="8327100" cy="10287000"/>
          </a:xfrm>
          <a:prstGeom prst="rect">
            <a:avLst/>
          </a:prstGeom>
          <a:solidFill>
            <a:srgbClr val="1E3D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9" name="Google Shape;269;p29"/>
          <p:cNvGrpSpPr/>
          <p:nvPr/>
        </p:nvGrpSpPr>
        <p:grpSpPr>
          <a:xfrm>
            <a:off x="10362694" y="769748"/>
            <a:ext cx="6833234" cy="10415319"/>
            <a:chOff x="-631479" y="684106"/>
            <a:chExt cx="9110979" cy="7194390"/>
          </a:xfrm>
        </p:grpSpPr>
        <p:sp>
          <p:nvSpPr>
            <p:cNvPr id="270" name="Google Shape;270;p29"/>
            <p:cNvSpPr txBox="1"/>
            <p:nvPr/>
          </p:nvSpPr>
          <p:spPr>
            <a:xfrm>
              <a:off x="0" y="2774896"/>
              <a:ext cx="8479500" cy="5103600"/>
            </a:xfrm>
            <a:prstGeom prst="rect">
              <a:avLst/>
            </a:prstGeom>
            <a:noFill/>
            <a:ln>
              <a:noFill/>
            </a:ln>
          </p:spPr>
          <p:txBody>
            <a:bodyPr anchorCtr="0" anchor="t" bIns="0" lIns="0" spcFirstLastPara="1" rIns="0" wrap="square" tIns="0">
              <a:spAutoFit/>
            </a:bodyPr>
            <a:lstStyle/>
            <a:p>
              <a:pPr indent="-457200" lvl="0" marL="457200" marR="0" rtl="0" algn="l">
                <a:lnSpc>
                  <a:spcPct val="102272"/>
                </a:lnSpc>
                <a:spcBef>
                  <a:spcPts val="0"/>
                </a:spcBef>
                <a:spcAft>
                  <a:spcPts val="0"/>
                </a:spcAft>
                <a:buClr>
                  <a:schemeClr val="lt1"/>
                </a:buClr>
                <a:buSzPts val="4400"/>
                <a:buFont typeface="Arial"/>
                <a:buChar char="•"/>
              </a:pPr>
              <a:r>
                <a:rPr b="1" lang="en-US" sz="4400">
                  <a:solidFill>
                    <a:schemeClr val="lt1"/>
                  </a:solidFill>
                  <a:latin typeface="Garamond"/>
                  <a:ea typeface="Garamond"/>
                  <a:cs typeface="Garamond"/>
                  <a:sym typeface="Garamond"/>
                </a:rPr>
                <a:t>Producing the next generation of faculty</a:t>
              </a:r>
              <a:endParaRPr/>
            </a:p>
            <a:p>
              <a:pPr indent="-457200" lvl="0" marL="457200" marR="0" rtl="0" algn="l">
                <a:lnSpc>
                  <a:spcPct val="102272"/>
                </a:lnSpc>
                <a:spcBef>
                  <a:spcPts val="0"/>
                </a:spcBef>
                <a:spcAft>
                  <a:spcPts val="0"/>
                </a:spcAft>
                <a:buClr>
                  <a:schemeClr val="lt1"/>
                </a:buClr>
                <a:buSzPts val="4400"/>
                <a:buFont typeface="Arial"/>
                <a:buChar char="•"/>
              </a:pPr>
              <a:r>
                <a:rPr b="1" lang="en-US" sz="4400">
                  <a:solidFill>
                    <a:schemeClr val="lt1"/>
                  </a:solidFill>
                  <a:latin typeface="Garamond"/>
                  <a:ea typeface="Garamond"/>
                  <a:cs typeface="Garamond"/>
                  <a:sym typeface="Garamond"/>
                </a:rPr>
                <a:t>Student learning</a:t>
              </a:r>
              <a:endParaRPr/>
            </a:p>
            <a:p>
              <a:pPr indent="-457200" lvl="0" marL="457200" marR="0" rtl="0" algn="l">
                <a:lnSpc>
                  <a:spcPct val="102272"/>
                </a:lnSpc>
                <a:spcBef>
                  <a:spcPts val="0"/>
                </a:spcBef>
                <a:spcAft>
                  <a:spcPts val="0"/>
                </a:spcAft>
                <a:buClr>
                  <a:schemeClr val="lt1"/>
                </a:buClr>
                <a:buSzPts val="4400"/>
                <a:buFont typeface="Arial"/>
                <a:buChar char="•"/>
              </a:pPr>
              <a:r>
                <a:rPr b="1" lang="en-US" sz="4400">
                  <a:solidFill>
                    <a:schemeClr val="lt1"/>
                  </a:solidFill>
                  <a:latin typeface="Garamond"/>
                  <a:ea typeface="Garamond"/>
                  <a:cs typeface="Garamond"/>
                  <a:sym typeface="Garamond"/>
                </a:rPr>
                <a:t>Advancing disciplines &amp; fields of study</a:t>
              </a:r>
              <a:endParaRPr/>
            </a:p>
            <a:p>
              <a:pPr indent="-457200" lvl="0" marL="457200" marR="0" rtl="0" algn="l">
                <a:lnSpc>
                  <a:spcPct val="102272"/>
                </a:lnSpc>
                <a:spcBef>
                  <a:spcPts val="0"/>
                </a:spcBef>
                <a:spcAft>
                  <a:spcPts val="0"/>
                </a:spcAft>
                <a:buClr>
                  <a:schemeClr val="lt1"/>
                </a:buClr>
                <a:buSzPts val="4400"/>
                <a:buFont typeface="Arial"/>
                <a:buChar char="•"/>
              </a:pPr>
              <a:r>
                <a:rPr b="1" lang="en-US" sz="4400">
                  <a:solidFill>
                    <a:schemeClr val="lt1"/>
                  </a:solidFill>
                  <a:latin typeface="Garamond"/>
                  <a:ea typeface="Garamond"/>
                  <a:cs typeface="Garamond"/>
                  <a:sym typeface="Garamond"/>
                </a:rPr>
                <a:t>Research assistance for faculty</a:t>
              </a:r>
              <a:endParaRPr b="1" sz="4400">
                <a:solidFill>
                  <a:schemeClr val="lt1"/>
                </a:solidFill>
                <a:latin typeface="Garamond"/>
                <a:ea typeface="Garamond"/>
                <a:cs typeface="Garamond"/>
                <a:sym typeface="Garamond"/>
              </a:endParaRPr>
            </a:p>
            <a:p>
              <a:pPr indent="-508000" lvl="0" marL="457200" rtl="0" algn="l">
                <a:lnSpc>
                  <a:spcPct val="102272"/>
                </a:lnSpc>
                <a:spcBef>
                  <a:spcPts val="0"/>
                </a:spcBef>
                <a:spcAft>
                  <a:spcPts val="0"/>
                </a:spcAft>
                <a:buClr>
                  <a:schemeClr val="lt1"/>
                </a:buClr>
                <a:buSzPts val="4400"/>
                <a:buFont typeface="Garamond"/>
                <a:buChar char="•"/>
              </a:pPr>
              <a:r>
                <a:rPr b="1" lang="en-US" sz="4400">
                  <a:solidFill>
                    <a:schemeClr val="lt1"/>
                  </a:solidFill>
                  <a:latin typeface="Garamond"/>
                  <a:ea typeface="Garamond"/>
                  <a:cs typeface="Garamond"/>
                  <a:sym typeface="Garamond"/>
                </a:rPr>
                <a:t>Inexpensive t</a:t>
              </a:r>
              <a:r>
                <a:rPr b="1" lang="en-US" sz="4400">
                  <a:solidFill>
                    <a:schemeClr val="lt1"/>
                  </a:solidFill>
                  <a:latin typeface="Garamond"/>
                  <a:ea typeface="Garamond"/>
                  <a:cs typeface="Garamond"/>
                  <a:sym typeface="Garamond"/>
                </a:rPr>
                <a:t>eaching for undergraduates</a:t>
              </a:r>
              <a:endParaRPr b="1" sz="4400">
                <a:solidFill>
                  <a:schemeClr val="lt1"/>
                </a:solidFill>
                <a:latin typeface="Garamond"/>
                <a:ea typeface="Garamond"/>
                <a:cs typeface="Garamond"/>
                <a:sym typeface="Garamond"/>
              </a:endParaRPr>
            </a:p>
            <a:p>
              <a:pPr indent="-266700" lvl="0" marL="457200" marR="0" rtl="0" algn="l">
                <a:lnSpc>
                  <a:spcPct val="150000"/>
                </a:lnSpc>
                <a:spcBef>
                  <a:spcPts val="0"/>
                </a:spcBef>
                <a:spcAft>
                  <a:spcPts val="0"/>
                </a:spcAft>
                <a:buClr>
                  <a:schemeClr val="dk1"/>
                </a:buClr>
                <a:buSzPts val="3000"/>
                <a:buFont typeface="Arial"/>
                <a:buNone/>
              </a:pPr>
              <a:r>
                <a:t/>
              </a:r>
              <a:endParaRPr sz="3000">
                <a:solidFill>
                  <a:srgbClr val="0070C0"/>
                </a:solidFill>
                <a:latin typeface="Calibri"/>
                <a:ea typeface="Calibri"/>
                <a:cs typeface="Calibri"/>
                <a:sym typeface="Calibri"/>
              </a:endParaRPr>
            </a:p>
            <a:p>
              <a:pPr indent="-266700" lvl="0" marL="457200" marR="0" rtl="0" algn="l">
                <a:lnSpc>
                  <a:spcPct val="150000"/>
                </a:lnSpc>
                <a:spcBef>
                  <a:spcPts val="0"/>
                </a:spcBef>
                <a:spcAft>
                  <a:spcPts val="0"/>
                </a:spcAft>
                <a:buClr>
                  <a:schemeClr val="dk1"/>
                </a:buClr>
                <a:buSzPts val="3000"/>
                <a:buFont typeface="Arial"/>
                <a:buNone/>
              </a:pPr>
              <a:r>
                <a:t/>
              </a:r>
              <a:endParaRPr sz="3000">
                <a:solidFill>
                  <a:srgbClr val="FFFFFF"/>
                </a:solidFill>
                <a:latin typeface="Calibri"/>
                <a:ea typeface="Calibri"/>
                <a:cs typeface="Calibri"/>
                <a:sym typeface="Calibri"/>
              </a:endParaRPr>
            </a:p>
          </p:txBody>
        </p:sp>
        <p:sp>
          <p:nvSpPr>
            <p:cNvPr id="271" name="Google Shape;271;p29"/>
            <p:cNvSpPr txBox="1"/>
            <p:nvPr/>
          </p:nvSpPr>
          <p:spPr>
            <a:xfrm>
              <a:off x="-631479" y="684106"/>
              <a:ext cx="9078000" cy="17223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US" sz="5400">
                  <a:solidFill>
                    <a:srgbClr val="92CCEF"/>
                  </a:solidFill>
                  <a:latin typeface="Calibri"/>
                  <a:ea typeface="Calibri"/>
                  <a:cs typeface="Calibri"/>
                  <a:sym typeface="Calibri"/>
                </a:rPr>
                <a:t>What is the central goal of graduate education, currently?</a:t>
              </a:r>
              <a:endParaRPr>
                <a:solidFill>
                  <a:srgbClr val="92CCEF"/>
                </a:solidFill>
              </a:endParaRPr>
            </a:p>
          </p:txBody>
        </p:sp>
      </p:grpSp>
      <p:sp>
        <p:nvSpPr>
          <p:cNvPr id="272" name="Google Shape;272;p29"/>
          <p:cNvSpPr/>
          <p:nvPr/>
        </p:nvSpPr>
        <p:spPr>
          <a:xfrm rot="5400000">
            <a:off x="11745750" y="-16045"/>
            <a:ext cx="11376000" cy="32100"/>
          </a:xfrm>
          <a:prstGeom prst="rect">
            <a:avLst/>
          </a:prstGeom>
          <a:solidFill>
            <a:srgbClr val="92C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3D58"/>
        </a:solidFill>
      </p:bgPr>
    </p:bg>
    <p:spTree>
      <p:nvGrpSpPr>
        <p:cNvPr id="276" name="Shape 276"/>
        <p:cNvGrpSpPr/>
        <p:nvPr/>
      </p:nvGrpSpPr>
      <p:grpSpPr>
        <a:xfrm>
          <a:off x="0" y="0"/>
          <a:ext cx="0" cy="0"/>
          <a:chOff x="0" y="0"/>
          <a:chExt cx="0" cy="0"/>
        </a:xfrm>
      </p:grpSpPr>
      <p:pic>
        <p:nvPicPr>
          <p:cNvPr id="277" name="Google Shape;277;p30"/>
          <p:cNvPicPr preferRelativeResize="0"/>
          <p:nvPr/>
        </p:nvPicPr>
        <p:blipFill rotWithShape="1">
          <a:blip r:embed="rId3">
            <a:alphaModFix/>
          </a:blip>
          <a:srcRect b="0" l="34451" r="59944" t="0"/>
          <a:stretch/>
        </p:blipFill>
        <p:spPr>
          <a:xfrm rot="5400000">
            <a:off x="8637297" y="-9733636"/>
            <a:ext cx="800938" cy="20348816"/>
          </a:xfrm>
          <a:prstGeom prst="rect">
            <a:avLst/>
          </a:prstGeom>
          <a:noFill/>
          <a:ln>
            <a:noFill/>
          </a:ln>
        </p:spPr>
      </p:pic>
      <p:sp>
        <p:nvSpPr>
          <p:cNvPr id="278" name="Google Shape;278;p30"/>
          <p:cNvSpPr txBox="1"/>
          <p:nvPr/>
        </p:nvSpPr>
        <p:spPr>
          <a:xfrm>
            <a:off x="3331062" y="2166786"/>
            <a:ext cx="12519900" cy="1092900"/>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1" lang="en-US" sz="7100">
                <a:solidFill>
                  <a:srgbClr val="E8EEF1"/>
                </a:solidFill>
                <a:latin typeface="Montserrat"/>
                <a:ea typeface="Montserrat"/>
                <a:cs typeface="Montserrat"/>
                <a:sym typeface="Montserrat"/>
              </a:rPr>
              <a:t>QUESTIONS</a:t>
            </a:r>
            <a:endParaRPr sz="3000"/>
          </a:p>
        </p:txBody>
      </p:sp>
      <p:sp>
        <p:nvSpPr>
          <p:cNvPr id="279" name="Google Shape;279;p30"/>
          <p:cNvSpPr/>
          <p:nvPr/>
        </p:nvSpPr>
        <p:spPr>
          <a:xfrm>
            <a:off x="-2926" y="1111711"/>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30"/>
          <p:cNvSpPr/>
          <p:nvPr/>
        </p:nvSpPr>
        <p:spPr>
          <a:xfrm rot="10800000">
            <a:off x="15402771" y="8490315"/>
            <a:ext cx="2885229" cy="684974"/>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1" name="Google Shape;281;p30"/>
          <p:cNvPicPr preferRelativeResize="0"/>
          <p:nvPr/>
        </p:nvPicPr>
        <p:blipFill rotWithShape="1">
          <a:blip r:embed="rId3">
            <a:alphaModFix/>
          </a:blip>
          <a:srcRect b="0" l="34451" r="59944" t="0"/>
          <a:stretch/>
        </p:blipFill>
        <p:spPr>
          <a:xfrm rot="5400000">
            <a:off x="8637297" y="-287878"/>
            <a:ext cx="800938" cy="20348816"/>
          </a:xfrm>
          <a:prstGeom prst="rect">
            <a:avLst/>
          </a:prstGeom>
          <a:noFill/>
          <a:ln>
            <a:noFill/>
          </a:ln>
        </p:spPr>
      </p:pic>
      <p:pic>
        <p:nvPicPr>
          <p:cNvPr id="282" name="Google Shape;282;p30"/>
          <p:cNvPicPr preferRelativeResize="0"/>
          <p:nvPr/>
        </p:nvPicPr>
        <p:blipFill>
          <a:blip r:embed="rId4">
            <a:alphaModFix/>
          </a:blip>
          <a:stretch>
            <a:fillRect/>
          </a:stretch>
        </p:blipFill>
        <p:spPr>
          <a:xfrm>
            <a:off x="7207975" y="3920047"/>
            <a:ext cx="4996450" cy="34600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86" name="Shape 286"/>
        <p:cNvGrpSpPr/>
        <p:nvPr/>
      </p:nvGrpSpPr>
      <p:grpSpPr>
        <a:xfrm>
          <a:off x="0" y="0"/>
          <a:ext cx="0" cy="0"/>
          <a:chOff x="0" y="0"/>
          <a:chExt cx="0" cy="0"/>
        </a:xfrm>
      </p:grpSpPr>
      <p:sp>
        <p:nvSpPr>
          <p:cNvPr id="287" name="Google Shape;287;p31"/>
          <p:cNvSpPr txBox="1"/>
          <p:nvPr/>
        </p:nvSpPr>
        <p:spPr>
          <a:xfrm>
            <a:off x="2989400" y="4039600"/>
            <a:ext cx="13584000" cy="3022200"/>
          </a:xfrm>
          <a:prstGeom prst="rect">
            <a:avLst/>
          </a:prstGeom>
          <a:noFill/>
          <a:ln>
            <a:noFill/>
          </a:ln>
        </p:spPr>
        <p:txBody>
          <a:bodyPr anchorCtr="0" anchor="t" bIns="0" lIns="0" spcFirstLastPara="1" rIns="0" wrap="square" tIns="0">
            <a:spAutoFit/>
          </a:bodyPr>
          <a:lstStyle/>
          <a:p>
            <a:pPr indent="0" lvl="0" marL="0" marR="0" rtl="0" algn="l">
              <a:lnSpc>
                <a:spcPct val="131000"/>
              </a:lnSpc>
              <a:spcBef>
                <a:spcPts val="0"/>
              </a:spcBef>
              <a:spcAft>
                <a:spcPts val="0"/>
              </a:spcAft>
              <a:buNone/>
            </a:pPr>
            <a:r>
              <a:rPr b="1" lang="en-US" sz="8500">
                <a:solidFill>
                  <a:srgbClr val="1E3D58"/>
                </a:solidFill>
                <a:latin typeface="Raleway"/>
                <a:ea typeface="Raleway"/>
                <a:cs typeface="Raleway"/>
                <a:sym typeface="Raleway"/>
              </a:rPr>
              <a:t>Case Studies of Change in PhD Programs</a:t>
            </a:r>
            <a:endParaRPr sz="1700"/>
          </a:p>
        </p:txBody>
      </p:sp>
      <p:sp>
        <p:nvSpPr>
          <p:cNvPr id="288" name="Google Shape;288;p31"/>
          <p:cNvSpPr/>
          <p:nvPr/>
        </p:nvSpPr>
        <p:spPr>
          <a:xfrm>
            <a:off x="0" y="8915614"/>
            <a:ext cx="2885229" cy="684974"/>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1E3D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1"/>
          <p:cNvSpPr/>
          <p:nvPr/>
        </p:nvSpPr>
        <p:spPr>
          <a:xfrm rot="10800000">
            <a:off x="13387971" y="657088"/>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2650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1"/>
          <p:cNvSpPr/>
          <p:nvPr/>
        </p:nvSpPr>
        <p:spPr>
          <a:xfrm>
            <a:off x="16150121" y="657088"/>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2650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95" name="Shape 295"/>
        <p:cNvGrpSpPr/>
        <p:nvPr/>
      </p:nvGrpSpPr>
      <p:grpSpPr>
        <a:xfrm>
          <a:off x="0" y="0"/>
          <a:ext cx="0" cy="0"/>
          <a:chOff x="0" y="0"/>
          <a:chExt cx="0" cy="0"/>
        </a:xfrm>
      </p:grpSpPr>
      <p:sp>
        <p:nvSpPr>
          <p:cNvPr id="296" name="Google Shape;296;p32"/>
          <p:cNvSpPr/>
          <p:nvPr/>
        </p:nvSpPr>
        <p:spPr>
          <a:xfrm>
            <a:off x="-231002" y="-511760"/>
            <a:ext cx="11203800" cy="7221900"/>
          </a:xfrm>
          <a:prstGeom prst="rect">
            <a:avLst/>
          </a:prstGeom>
          <a:solidFill>
            <a:srgbClr val="1E3D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297" name="Google Shape;297;p32"/>
          <p:cNvGraphicFramePr/>
          <p:nvPr/>
        </p:nvGraphicFramePr>
        <p:xfrm>
          <a:off x="425571" y="2628900"/>
          <a:ext cx="3000000" cy="3000000"/>
        </p:xfrm>
        <a:graphic>
          <a:graphicData uri="http://schemas.openxmlformats.org/drawingml/2006/table">
            <a:tbl>
              <a:tblPr bandRow="1" firstRow="1">
                <a:noFill/>
                <a:tableStyleId>{308ECF83-4FE1-44F0-BB57-A9234B930889}</a:tableStyleId>
              </a:tblPr>
              <a:tblGrid>
                <a:gridCol w="3613025"/>
                <a:gridCol w="3527200"/>
                <a:gridCol w="4778600"/>
              </a:tblGrid>
              <a:tr h="1021550">
                <a:tc>
                  <a:txBody>
                    <a:bodyPr/>
                    <a:lstStyle/>
                    <a:p>
                      <a:pPr indent="0" lvl="0" marL="0" marR="0" rtl="0" algn="l">
                        <a:spcBef>
                          <a:spcPts val="0"/>
                        </a:spcBef>
                        <a:spcAft>
                          <a:spcPts val="0"/>
                        </a:spcAft>
                        <a:buNone/>
                      </a:pPr>
                      <a:r>
                        <a:rPr lang="en-US" sz="4000">
                          <a:solidFill>
                            <a:schemeClr val="lt1"/>
                          </a:solidFill>
                        </a:rPr>
                        <a:t>Discipline/Field  </a:t>
                      </a:r>
                      <a:endParaRPr/>
                    </a:p>
                  </a:txBody>
                  <a:tcPr marT="68575" marB="68575" marR="137150" marL="137150">
                    <a:solidFill>
                      <a:schemeClr val="accent1"/>
                    </a:solidFill>
                  </a:tcPr>
                </a:tc>
                <a:tc>
                  <a:txBody>
                    <a:bodyPr/>
                    <a:lstStyle/>
                    <a:p>
                      <a:pPr indent="0" lvl="0" marL="0" marR="0" rtl="0" algn="l">
                        <a:spcBef>
                          <a:spcPts val="0"/>
                        </a:spcBef>
                        <a:spcAft>
                          <a:spcPts val="0"/>
                        </a:spcAft>
                        <a:buNone/>
                      </a:pPr>
                      <a:r>
                        <a:rPr lang="en-US" sz="4000">
                          <a:solidFill>
                            <a:schemeClr val="lt1"/>
                          </a:solidFill>
                        </a:rPr>
                        <a:t>Focus of equity effort</a:t>
                      </a:r>
                      <a:endParaRPr/>
                    </a:p>
                  </a:txBody>
                  <a:tcPr marT="68575" marB="68575" marR="137150" marL="137150">
                    <a:solidFill>
                      <a:schemeClr val="accent1"/>
                    </a:solidFill>
                  </a:tcPr>
                </a:tc>
                <a:tc>
                  <a:txBody>
                    <a:bodyPr/>
                    <a:lstStyle/>
                    <a:p>
                      <a:pPr indent="0" lvl="0" marL="0" marR="0" rtl="0" algn="l">
                        <a:spcBef>
                          <a:spcPts val="0"/>
                        </a:spcBef>
                        <a:spcAft>
                          <a:spcPts val="0"/>
                        </a:spcAft>
                        <a:buNone/>
                      </a:pPr>
                      <a:r>
                        <a:rPr lang="en-US" sz="4000">
                          <a:solidFill>
                            <a:schemeClr val="lt1"/>
                          </a:solidFill>
                        </a:rPr>
                        <a:t>Level of Analysis</a:t>
                      </a:r>
                      <a:endParaRPr/>
                    </a:p>
                  </a:txBody>
                  <a:tcPr marT="68575" marB="68575" marR="137150" marL="137150">
                    <a:solidFill>
                      <a:schemeClr val="accent1"/>
                    </a:solidFill>
                  </a:tcPr>
                </a:tc>
              </a:tr>
              <a:tr h="847875">
                <a:tc>
                  <a:txBody>
                    <a:bodyPr/>
                    <a:lstStyle/>
                    <a:p>
                      <a:pPr indent="0" lvl="0" marL="0" marR="0" rtl="0" algn="l">
                        <a:spcBef>
                          <a:spcPts val="0"/>
                        </a:spcBef>
                        <a:spcAft>
                          <a:spcPts val="0"/>
                        </a:spcAft>
                        <a:buNone/>
                      </a:pPr>
                      <a:r>
                        <a:rPr lang="en-US" sz="3300"/>
                        <a:t>Applied Physics </a:t>
                      </a:r>
                      <a:endParaRPr/>
                    </a:p>
                  </a:txBody>
                  <a:tcPr marT="68575" marB="68575" marR="137150" marL="137150"/>
                </a:tc>
                <a:tc>
                  <a:txBody>
                    <a:bodyPr/>
                    <a:lstStyle/>
                    <a:p>
                      <a:pPr indent="0" lvl="0" marL="0" marR="0" rtl="0" algn="l">
                        <a:spcBef>
                          <a:spcPts val="0"/>
                        </a:spcBef>
                        <a:spcAft>
                          <a:spcPts val="0"/>
                        </a:spcAft>
                        <a:buNone/>
                      </a:pPr>
                      <a:r>
                        <a:rPr lang="en-US" sz="3300"/>
                        <a:t>Race &amp; Gender</a:t>
                      </a:r>
                      <a:endParaRPr/>
                    </a:p>
                  </a:txBody>
                  <a:tcPr marT="68575" marB="68575" marR="137150" marL="137150"/>
                </a:tc>
                <a:tc>
                  <a:txBody>
                    <a:bodyPr/>
                    <a:lstStyle/>
                    <a:p>
                      <a:pPr indent="0" lvl="0" marL="0" marR="0" rtl="0" algn="l">
                        <a:spcBef>
                          <a:spcPts val="0"/>
                        </a:spcBef>
                        <a:spcAft>
                          <a:spcPts val="0"/>
                        </a:spcAft>
                        <a:buNone/>
                      </a:pPr>
                      <a:r>
                        <a:rPr lang="en-US" sz="3300"/>
                        <a:t>PhD Program</a:t>
                      </a:r>
                      <a:endParaRPr/>
                    </a:p>
                  </a:txBody>
                  <a:tcPr marT="68575" marB="68575" marR="137150" marL="137150"/>
                </a:tc>
              </a:tr>
              <a:tr h="847875">
                <a:tc>
                  <a:txBody>
                    <a:bodyPr/>
                    <a:lstStyle/>
                    <a:p>
                      <a:pPr indent="0" lvl="0" marL="0" marR="0" rtl="0" algn="l">
                        <a:spcBef>
                          <a:spcPts val="0"/>
                        </a:spcBef>
                        <a:spcAft>
                          <a:spcPts val="0"/>
                        </a:spcAft>
                        <a:buNone/>
                      </a:pPr>
                      <a:r>
                        <a:rPr lang="en-US" sz="3300"/>
                        <a:t>Chemistry </a:t>
                      </a:r>
                      <a:endParaRPr/>
                    </a:p>
                  </a:txBody>
                  <a:tcPr marT="68575" marB="68575" marR="137150" marL="137150"/>
                </a:tc>
                <a:tc>
                  <a:txBody>
                    <a:bodyPr/>
                    <a:lstStyle/>
                    <a:p>
                      <a:pPr indent="0" lvl="0" marL="0" marR="0" rtl="0" algn="l">
                        <a:spcBef>
                          <a:spcPts val="0"/>
                        </a:spcBef>
                        <a:spcAft>
                          <a:spcPts val="0"/>
                        </a:spcAft>
                        <a:buNone/>
                      </a:pPr>
                      <a:r>
                        <a:rPr lang="en-US" sz="3300"/>
                        <a:t>Gender</a:t>
                      </a:r>
                      <a:r>
                        <a:rPr lang="en-US" sz="3300"/>
                        <a:t> </a:t>
                      </a:r>
                      <a:endParaRPr sz="3300"/>
                    </a:p>
                  </a:txBody>
                  <a:tcPr marT="68575" marB="68575" marR="137150" marL="137150"/>
                </a:tc>
                <a:tc>
                  <a:txBody>
                    <a:bodyPr/>
                    <a:lstStyle/>
                    <a:p>
                      <a:pPr indent="0" lvl="0" marL="0" marR="0" rtl="0" algn="l">
                        <a:spcBef>
                          <a:spcPts val="0"/>
                        </a:spcBef>
                        <a:spcAft>
                          <a:spcPts val="0"/>
                        </a:spcAft>
                        <a:buNone/>
                      </a:pPr>
                      <a:r>
                        <a:rPr lang="en-US" sz="3300"/>
                        <a:t>PhD Program</a:t>
                      </a:r>
                      <a:endParaRPr/>
                    </a:p>
                  </a:txBody>
                  <a:tcPr marT="68575" marB="68575" marR="137150" marL="137150"/>
                </a:tc>
              </a:tr>
              <a:tr h="847875">
                <a:tc>
                  <a:txBody>
                    <a:bodyPr/>
                    <a:lstStyle/>
                    <a:p>
                      <a:pPr indent="0" lvl="0" marL="0" marR="0" rtl="0" algn="l">
                        <a:spcBef>
                          <a:spcPts val="0"/>
                        </a:spcBef>
                        <a:spcAft>
                          <a:spcPts val="0"/>
                        </a:spcAft>
                        <a:buNone/>
                      </a:pPr>
                      <a:r>
                        <a:rPr lang="en-US" sz="3300"/>
                        <a:t>Civil Engineering </a:t>
                      </a:r>
                      <a:endParaRPr/>
                    </a:p>
                  </a:txBody>
                  <a:tcPr marT="68575" marB="68575" marR="137150" marL="137150"/>
                </a:tc>
                <a:tc>
                  <a:txBody>
                    <a:bodyPr/>
                    <a:lstStyle/>
                    <a:p>
                      <a:pPr indent="0" lvl="0" marL="0" marR="0" rtl="0" algn="l">
                        <a:spcBef>
                          <a:spcPts val="0"/>
                        </a:spcBef>
                        <a:spcAft>
                          <a:spcPts val="0"/>
                        </a:spcAft>
                        <a:buNone/>
                      </a:pPr>
                      <a:r>
                        <a:rPr lang="en-US" sz="3300"/>
                        <a:t>Gender</a:t>
                      </a:r>
                      <a:r>
                        <a:rPr lang="en-US" sz="3300"/>
                        <a:t> </a:t>
                      </a:r>
                      <a:endParaRPr sz="3300"/>
                    </a:p>
                  </a:txBody>
                  <a:tcPr marT="68575" marB="68575" marR="137150" marL="137150"/>
                </a:tc>
                <a:tc>
                  <a:txBody>
                    <a:bodyPr/>
                    <a:lstStyle/>
                    <a:p>
                      <a:pPr indent="0" lvl="0" marL="0" marR="0" rtl="0" algn="l">
                        <a:spcBef>
                          <a:spcPts val="0"/>
                        </a:spcBef>
                        <a:spcAft>
                          <a:spcPts val="0"/>
                        </a:spcAft>
                        <a:buNone/>
                      </a:pPr>
                      <a:r>
                        <a:rPr lang="en-US" sz="3300"/>
                        <a:t>PhD Program</a:t>
                      </a:r>
                      <a:endParaRPr/>
                    </a:p>
                  </a:txBody>
                  <a:tcPr marT="68575" marB="68575" marR="137150" marL="137150"/>
                </a:tc>
              </a:tr>
              <a:tr h="847875">
                <a:tc>
                  <a:txBody>
                    <a:bodyPr/>
                    <a:lstStyle/>
                    <a:p>
                      <a:pPr indent="0" lvl="0" marL="0" marR="0" rtl="0" algn="l">
                        <a:spcBef>
                          <a:spcPts val="0"/>
                        </a:spcBef>
                        <a:spcAft>
                          <a:spcPts val="0"/>
                        </a:spcAft>
                        <a:buNone/>
                      </a:pPr>
                      <a:r>
                        <a:rPr b="0" lang="en-US" sz="3300"/>
                        <a:t>Psychology </a:t>
                      </a:r>
                      <a:endParaRPr/>
                    </a:p>
                  </a:txBody>
                  <a:tcPr marT="68575" marB="68575" marR="137150" marL="137150"/>
                </a:tc>
                <a:tc>
                  <a:txBody>
                    <a:bodyPr/>
                    <a:lstStyle/>
                    <a:p>
                      <a:pPr indent="0" lvl="0" marL="0" marR="0" rtl="0" algn="l">
                        <a:spcBef>
                          <a:spcPts val="0"/>
                        </a:spcBef>
                        <a:spcAft>
                          <a:spcPts val="0"/>
                        </a:spcAft>
                        <a:buNone/>
                      </a:pPr>
                      <a:r>
                        <a:rPr b="0" lang="en-US" sz="3300"/>
                        <a:t>Race</a:t>
                      </a:r>
                      <a:endParaRPr/>
                    </a:p>
                  </a:txBody>
                  <a:tcPr marT="68575" marB="68575" marR="137150" marL="137150"/>
                </a:tc>
                <a:tc>
                  <a:txBody>
                    <a:bodyPr/>
                    <a:lstStyle/>
                    <a:p>
                      <a:pPr indent="0" lvl="0" marL="0" marR="0" rtl="0" algn="l">
                        <a:spcBef>
                          <a:spcPts val="0"/>
                        </a:spcBef>
                        <a:spcAft>
                          <a:spcPts val="0"/>
                        </a:spcAft>
                        <a:buNone/>
                      </a:pPr>
                      <a:r>
                        <a:rPr b="0" lang="en-US" sz="3300"/>
                        <a:t>PhD Program</a:t>
                      </a:r>
                      <a:endParaRPr/>
                    </a:p>
                  </a:txBody>
                  <a:tcPr marT="68575" marB="68575" marR="137150" marL="137150"/>
                </a:tc>
              </a:tr>
              <a:tr h="847875">
                <a:tc>
                  <a:txBody>
                    <a:bodyPr/>
                    <a:lstStyle/>
                    <a:p>
                      <a:pPr indent="0" lvl="0" marL="0" marR="0" rtl="0" algn="l">
                        <a:spcBef>
                          <a:spcPts val="0"/>
                        </a:spcBef>
                        <a:spcAft>
                          <a:spcPts val="0"/>
                        </a:spcAft>
                        <a:buNone/>
                      </a:pPr>
                      <a:r>
                        <a:rPr b="0" lang="en-US" sz="3300"/>
                        <a:t>Astronomy</a:t>
                      </a:r>
                      <a:endParaRPr/>
                    </a:p>
                  </a:txBody>
                  <a:tcPr marT="68575" marB="68575" marR="137150" marL="137150"/>
                </a:tc>
                <a:tc>
                  <a:txBody>
                    <a:bodyPr/>
                    <a:lstStyle/>
                    <a:p>
                      <a:pPr indent="0" lvl="0" marL="0" marR="0" rtl="0" algn="l">
                        <a:spcBef>
                          <a:spcPts val="0"/>
                        </a:spcBef>
                        <a:spcAft>
                          <a:spcPts val="0"/>
                        </a:spcAft>
                        <a:buNone/>
                      </a:pPr>
                      <a:r>
                        <a:rPr b="0" lang="en-US" sz="3300"/>
                        <a:t>Race &amp; Gender</a:t>
                      </a:r>
                      <a:endParaRPr/>
                    </a:p>
                  </a:txBody>
                  <a:tcPr marT="68575" marB="68575" marR="137150" marL="137150"/>
                </a:tc>
                <a:tc>
                  <a:txBody>
                    <a:bodyPr/>
                    <a:lstStyle/>
                    <a:p>
                      <a:pPr indent="0" lvl="0" marL="0" marR="0" rtl="0" algn="l">
                        <a:spcBef>
                          <a:spcPts val="0"/>
                        </a:spcBef>
                        <a:spcAft>
                          <a:spcPts val="0"/>
                        </a:spcAft>
                        <a:buNone/>
                      </a:pPr>
                      <a:r>
                        <a:rPr b="0" lang="en-US" sz="3300"/>
                        <a:t>Disciplinary society</a:t>
                      </a:r>
                      <a:endParaRPr/>
                    </a:p>
                  </a:txBody>
                  <a:tcPr marT="68575" marB="68575" marR="137150" marL="137150"/>
                </a:tc>
              </a:tr>
              <a:tr h="847875">
                <a:tc>
                  <a:txBody>
                    <a:bodyPr/>
                    <a:lstStyle/>
                    <a:p>
                      <a:pPr indent="0" lvl="0" marL="0" marR="0" rtl="0" algn="l">
                        <a:spcBef>
                          <a:spcPts val="0"/>
                        </a:spcBef>
                        <a:spcAft>
                          <a:spcPts val="0"/>
                        </a:spcAft>
                        <a:buNone/>
                      </a:pPr>
                      <a:r>
                        <a:rPr b="0" lang="en-US" sz="3300"/>
                        <a:t>Physics</a:t>
                      </a:r>
                      <a:endParaRPr/>
                    </a:p>
                  </a:txBody>
                  <a:tcPr marT="68575" marB="68575" marR="137150" marL="137150"/>
                </a:tc>
                <a:tc>
                  <a:txBody>
                    <a:bodyPr/>
                    <a:lstStyle/>
                    <a:p>
                      <a:pPr indent="0" lvl="0" marL="0" marR="0" rtl="0" algn="l">
                        <a:spcBef>
                          <a:spcPts val="0"/>
                        </a:spcBef>
                        <a:spcAft>
                          <a:spcPts val="0"/>
                        </a:spcAft>
                        <a:buNone/>
                      </a:pPr>
                      <a:r>
                        <a:rPr b="0" lang="en-US" sz="3300"/>
                        <a:t>Race</a:t>
                      </a:r>
                      <a:endParaRPr/>
                    </a:p>
                  </a:txBody>
                  <a:tcPr marT="68575" marB="68575" marR="137150" marL="137150"/>
                </a:tc>
                <a:tc>
                  <a:txBody>
                    <a:bodyPr/>
                    <a:lstStyle/>
                    <a:p>
                      <a:pPr indent="0" lvl="0" marL="0" marR="0" rtl="0" algn="l">
                        <a:spcBef>
                          <a:spcPts val="0"/>
                        </a:spcBef>
                        <a:spcAft>
                          <a:spcPts val="0"/>
                        </a:spcAft>
                        <a:buNone/>
                      </a:pPr>
                      <a:r>
                        <a:rPr b="0" lang="en-US" sz="3300"/>
                        <a:t>Disciplinary society</a:t>
                      </a:r>
                      <a:endParaRPr/>
                    </a:p>
                  </a:txBody>
                  <a:tcPr marT="68575" marB="68575" marR="137150" marL="137150"/>
                </a:tc>
              </a:tr>
              <a:tr h="847875">
                <a:tc>
                  <a:txBody>
                    <a:bodyPr/>
                    <a:lstStyle/>
                    <a:p>
                      <a:pPr indent="0" lvl="0" marL="0" marR="0" rtl="0" algn="l">
                        <a:spcBef>
                          <a:spcPts val="0"/>
                        </a:spcBef>
                        <a:spcAft>
                          <a:spcPts val="0"/>
                        </a:spcAft>
                        <a:buNone/>
                      </a:pPr>
                      <a:r>
                        <a:rPr b="0" lang="en-US" sz="3300"/>
                        <a:t>Geology</a:t>
                      </a:r>
                      <a:endParaRPr/>
                    </a:p>
                  </a:txBody>
                  <a:tcPr marT="68575" marB="68575" marR="137150" marL="137150"/>
                </a:tc>
                <a:tc>
                  <a:txBody>
                    <a:bodyPr/>
                    <a:lstStyle/>
                    <a:p>
                      <a:pPr indent="0" lvl="0" marL="0" marR="0" rtl="0" algn="l">
                        <a:spcBef>
                          <a:spcPts val="0"/>
                        </a:spcBef>
                        <a:spcAft>
                          <a:spcPts val="0"/>
                        </a:spcAft>
                        <a:buNone/>
                      </a:pPr>
                      <a:r>
                        <a:rPr b="0" lang="en-US" sz="3300"/>
                        <a:t>Gender</a:t>
                      </a:r>
                      <a:endParaRPr/>
                    </a:p>
                  </a:txBody>
                  <a:tcPr marT="68575" marB="68575" marR="137150" marL="137150"/>
                </a:tc>
                <a:tc>
                  <a:txBody>
                    <a:bodyPr/>
                    <a:lstStyle/>
                    <a:p>
                      <a:pPr indent="0" lvl="0" marL="0" marR="0" rtl="0" algn="l">
                        <a:spcBef>
                          <a:spcPts val="0"/>
                        </a:spcBef>
                        <a:spcAft>
                          <a:spcPts val="0"/>
                        </a:spcAft>
                        <a:buNone/>
                      </a:pPr>
                      <a:r>
                        <a:rPr b="0" lang="en-US" sz="3300"/>
                        <a:t>Field Course</a:t>
                      </a:r>
                      <a:endParaRPr/>
                    </a:p>
                  </a:txBody>
                  <a:tcPr marT="68575" marB="68575" marR="137150" marL="137150"/>
                </a:tc>
              </a:tr>
            </a:tbl>
          </a:graphicData>
        </a:graphic>
      </p:graphicFrame>
      <p:sp>
        <p:nvSpPr>
          <p:cNvPr id="298" name="Google Shape;298;p32"/>
          <p:cNvSpPr txBox="1"/>
          <p:nvPr/>
        </p:nvSpPr>
        <p:spPr>
          <a:xfrm>
            <a:off x="470400" y="1211380"/>
            <a:ext cx="14210100" cy="11430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Clr>
                <a:schemeClr val="lt1"/>
              </a:buClr>
              <a:buSzPts val="4800"/>
              <a:buFont typeface="Garamond"/>
              <a:buNone/>
            </a:pPr>
            <a:r>
              <a:rPr b="1" lang="en-US" sz="4800">
                <a:solidFill>
                  <a:schemeClr val="lt1"/>
                </a:solidFill>
                <a:latin typeface="Raleway"/>
                <a:ea typeface="Raleway"/>
                <a:cs typeface="Raleway"/>
                <a:sym typeface="Raleway"/>
              </a:rPr>
              <a:t>case studies of change efforts</a:t>
            </a:r>
            <a:endParaRPr>
              <a:latin typeface="Raleway"/>
              <a:ea typeface="Raleway"/>
              <a:cs typeface="Raleway"/>
              <a:sym typeface="Raleway"/>
            </a:endParaRPr>
          </a:p>
        </p:txBody>
      </p:sp>
      <p:sp>
        <p:nvSpPr>
          <p:cNvPr id="299" name="Google Shape;299;p32"/>
          <p:cNvSpPr/>
          <p:nvPr/>
        </p:nvSpPr>
        <p:spPr>
          <a:xfrm>
            <a:off x="457200" y="4838700"/>
            <a:ext cx="11784900" cy="838200"/>
          </a:xfrm>
          <a:prstGeom prst="rect">
            <a:avLst/>
          </a:prstGeom>
          <a:noFill/>
          <a:ln cap="flat" cmpd="sng" w="6985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0" name="Google Shape;300;p32"/>
          <p:cNvSpPr/>
          <p:nvPr/>
        </p:nvSpPr>
        <p:spPr>
          <a:xfrm>
            <a:off x="470394" y="4000500"/>
            <a:ext cx="11784900" cy="838200"/>
          </a:xfrm>
          <a:prstGeom prst="rect">
            <a:avLst/>
          </a:prstGeom>
          <a:noFill/>
          <a:ln cap="flat" cmpd="sng" w="6985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01" name="Google Shape;301;p32"/>
          <p:cNvPicPr preferRelativeResize="0"/>
          <p:nvPr/>
        </p:nvPicPr>
        <p:blipFill rotWithShape="1">
          <a:blip r:embed="rId3">
            <a:alphaModFix/>
          </a:blip>
          <a:srcRect b="2363" l="5913" r="3251" t="1575"/>
          <a:stretch/>
        </p:blipFill>
        <p:spPr>
          <a:xfrm>
            <a:off x="13335000" y="2628900"/>
            <a:ext cx="3794882" cy="6019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15"/>
          <p:cNvPicPr preferRelativeResize="0"/>
          <p:nvPr/>
        </p:nvPicPr>
        <p:blipFill rotWithShape="1">
          <a:blip r:embed="rId3">
            <a:alphaModFix/>
          </a:blip>
          <a:srcRect b="0" l="27814" r="50566" t="32427"/>
          <a:stretch/>
        </p:blipFill>
        <p:spPr>
          <a:xfrm>
            <a:off x="-1279787" y="-325560"/>
            <a:ext cx="2458196" cy="10938121"/>
          </a:xfrm>
          <a:prstGeom prst="rect">
            <a:avLst/>
          </a:prstGeom>
          <a:noFill/>
          <a:ln>
            <a:noFill/>
          </a:ln>
        </p:spPr>
      </p:pic>
      <p:sp>
        <p:nvSpPr>
          <p:cNvPr id="104" name="Google Shape;104;p15"/>
          <p:cNvSpPr/>
          <p:nvPr/>
        </p:nvSpPr>
        <p:spPr>
          <a:xfrm>
            <a:off x="-234113" y="-495300"/>
            <a:ext cx="762000" cy="112776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5"/>
          <p:cNvSpPr/>
          <p:nvPr/>
        </p:nvSpPr>
        <p:spPr>
          <a:xfrm rot="10800000">
            <a:off x="15402775" y="468959"/>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6" name="Google Shape;106;p15"/>
          <p:cNvGrpSpPr/>
          <p:nvPr/>
        </p:nvGrpSpPr>
        <p:grpSpPr>
          <a:xfrm>
            <a:off x="1693345" y="2886896"/>
            <a:ext cx="7439400" cy="3847009"/>
            <a:chOff x="0" y="-9525"/>
            <a:chExt cx="9919200" cy="5129345"/>
          </a:xfrm>
        </p:grpSpPr>
        <p:sp>
          <p:nvSpPr>
            <p:cNvPr id="107" name="Google Shape;107;p15"/>
            <p:cNvSpPr txBox="1"/>
            <p:nvPr/>
          </p:nvSpPr>
          <p:spPr>
            <a:xfrm>
              <a:off x="0" y="-9525"/>
              <a:ext cx="9919200" cy="1231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000000"/>
                  </a:solidFill>
                  <a:latin typeface="Raleway"/>
                  <a:ea typeface="Raleway"/>
                  <a:cs typeface="Raleway"/>
                  <a:sym typeface="Raleway"/>
                </a:rPr>
                <a:t>today</a:t>
              </a:r>
              <a:endParaRPr>
                <a:latin typeface="Raleway"/>
                <a:ea typeface="Raleway"/>
                <a:cs typeface="Raleway"/>
                <a:sym typeface="Raleway"/>
              </a:endParaRPr>
            </a:p>
          </p:txBody>
        </p:sp>
        <p:sp>
          <p:nvSpPr>
            <p:cNvPr id="108" name="Google Shape;108;p15"/>
            <p:cNvSpPr txBox="1"/>
            <p:nvPr/>
          </p:nvSpPr>
          <p:spPr>
            <a:xfrm>
              <a:off x="0" y="1733420"/>
              <a:ext cx="9919200" cy="33864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3000" u="none" cap="none" strike="noStrike">
                  <a:solidFill>
                    <a:srgbClr val="000000"/>
                  </a:solidFill>
                  <a:latin typeface="Calibri"/>
                  <a:ea typeface="Calibri"/>
                  <a:cs typeface="Calibri"/>
                  <a:sym typeface="Calibri"/>
                </a:rPr>
                <a:t>Objectives &amp; norms for today’s session</a:t>
              </a:r>
              <a:endParaRPr/>
            </a:p>
            <a:p>
              <a:pPr indent="0" lvl="0" marL="0" marR="0" rtl="0" algn="l">
                <a:lnSpc>
                  <a:spcPct val="150000"/>
                </a:lnSpc>
                <a:spcBef>
                  <a:spcPts val="0"/>
                </a:spcBef>
                <a:spcAft>
                  <a:spcPts val="0"/>
                </a:spcAft>
                <a:buNone/>
              </a:pPr>
              <a:r>
                <a:rPr b="0" i="0" lang="en-US" sz="3000" u="none" cap="none" strike="noStrike">
                  <a:solidFill>
                    <a:srgbClr val="000000"/>
                  </a:solidFill>
                  <a:latin typeface="Calibri"/>
                  <a:ea typeface="Calibri"/>
                  <a:cs typeface="Calibri"/>
                  <a:sym typeface="Calibri"/>
                </a:rPr>
                <a:t>Shared language</a:t>
              </a:r>
              <a:endParaRPr/>
            </a:p>
            <a:p>
              <a:pPr indent="0" lvl="0" marL="0" marR="0" rtl="0" algn="l">
                <a:lnSpc>
                  <a:spcPct val="150000"/>
                </a:lnSpc>
                <a:spcBef>
                  <a:spcPts val="0"/>
                </a:spcBef>
                <a:spcAft>
                  <a:spcPts val="0"/>
                </a:spcAft>
                <a:buNone/>
              </a:pPr>
              <a:r>
                <a:rPr b="0" i="0" lang="en-US" sz="3000" u="none" cap="none" strike="noStrike">
                  <a:solidFill>
                    <a:srgbClr val="000000"/>
                  </a:solidFill>
                  <a:latin typeface="Calibri"/>
                  <a:ea typeface="Calibri"/>
                  <a:cs typeface="Calibri"/>
                  <a:sym typeface="Calibri"/>
                </a:rPr>
                <a:t>Positive case studies of systemic change Applications &amp; planning for our programs</a:t>
              </a:r>
              <a:endParaRPr/>
            </a:p>
          </p:txBody>
        </p:sp>
      </p:grpSp>
      <p:sp>
        <p:nvSpPr>
          <p:cNvPr id="109" name="Google Shape;109;p15"/>
          <p:cNvSpPr txBox="1"/>
          <p:nvPr/>
        </p:nvSpPr>
        <p:spPr>
          <a:xfrm>
            <a:off x="15409975" y="9474092"/>
            <a:ext cx="25098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Open Sans"/>
                <a:ea typeface="Open Sans"/>
                <a:cs typeface="Open Sans"/>
                <a:sym typeface="Open Sans"/>
              </a:rPr>
              <a:t>Baobab tree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p33"/>
          <p:cNvPicPr preferRelativeResize="0"/>
          <p:nvPr/>
        </p:nvPicPr>
        <p:blipFill rotWithShape="1">
          <a:blip r:embed="rId3">
            <a:alphaModFix/>
          </a:blip>
          <a:srcRect b="0" l="0" r="0" t="0"/>
          <a:stretch/>
        </p:blipFill>
        <p:spPr>
          <a:xfrm>
            <a:off x="781049" y="647700"/>
            <a:ext cx="16725902" cy="7972158"/>
          </a:xfrm>
          <a:prstGeom prst="rect">
            <a:avLst/>
          </a:prstGeom>
          <a:noFill/>
          <a:ln>
            <a:noFill/>
          </a:ln>
        </p:spPr>
      </p:pic>
      <p:sp>
        <p:nvSpPr>
          <p:cNvPr id="308" name="Google Shape;308;p33"/>
          <p:cNvSpPr/>
          <p:nvPr/>
        </p:nvSpPr>
        <p:spPr>
          <a:xfrm>
            <a:off x="1150250" y="647698"/>
            <a:ext cx="2789400" cy="677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800">
                <a:solidFill>
                  <a:schemeClr val="dk1"/>
                </a:solidFill>
                <a:latin typeface="Raleway"/>
                <a:ea typeface="Raleway"/>
                <a:cs typeface="Raleway"/>
                <a:sym typeface="Raleway"/>
              </a:rPr>
              <a:t>case studies </a:t>
            </a:r>
            <a:endParaRPr sz="3800">
              <a:solidFill>
                <a:schemeClr val="dk1"/>
              </a:solidFill>
              <a:latin typeface="Raleway"/>
              <a:ea typeface="Raleway"/>
              <a:cs typeface="Raleway"/>
              <a:sym typeface="Raleway"/>
            </a:endParaRPr>
          </a:p>
        </p:txBody>
      </p:sp>
      <p:sp>
        <p:nvSpPr>
          <p:cNvPr id="309" name="Google Shape;309;p33"/>
          <p:cNvSpPr txBox="1"/>
          <p:nvPr/>
        </p:nvSpPr>
        <p:spPr>
          <a:xfrm>
            <a:off x="1981200" y="8619858"/>
            <a:ext cx="14424900" cy="1200600"/>
          </a:xfrm>
          <a:prstGeom prst="rect">
            <a:avLst/>
          </a:prstGeom>
          <a:solidFill>
            <a:srgbClr val="1E3D58"/>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chemeClr val="lt1"/>
                </a:solidFill>
                <a:latin typeface="Garamond"/>
                <a:ea typeface="Garamond"/>
                <a:cs typeface="Garamond"/>
                <a:sym typeface="Garamond"/>
              </a:rPr>
              <a:t>While listening to details of the cases, consider whether they are stories of single-loop or double-loop learning.</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34"/>
          <p:cNvSpPr txBox="1"/>
          <p:nvPr>
            <p:ph type="title"/>
          </p:nvPr>
        </p:nvSpPr>
        <p:spPr>
          <a:xfrm>
            <a:off x="12268200" y="-67380"/>
            <a:ext cx="6019800" cy="8968200"/>
          </a:xfrm>
          <a:prstGeom prst="rect">
            <a:avLst/>
          </a:prstGeom>
          <a:solidFill>
            <a:srgbClr val="1E3D58"/>
          </a:solidFill>
          <a:ln>
            <a:noFill/>
          </a:ln>
        </p:spPr>
        <p:txBody>
          <a:bodyPr anchorCtr="0" anchor="ctr" bIns="45700" lIns="91425" spcFirstLastPara="1" rIns="91425" wrap="square" tIns="45700">
            <a:normAutofit/>
          </a:bodyPr>
          <a:lstStyle/>
          <a:p>
            <a:pPr indent="0" lvl="0" marL="0" rtl="0" algn="ctr">
              <a:lnSpc>
                <a:spcPct val="102272"/>
              </a:lnSpc>
              <a:spcBef>
                <a:spcPts val="0"/>
              </a:spcBef>
              <a:spcAft>
                <a:spcPts val="0"/>
              </a:spcAft>
              <a:buClr>
                <a:schemeClr val="lt1"/>
              </a:buClr>
              <a:buSzPts val="4400"/>
              <a:buFont typeface="Garamond"/>
              <a:buNone/>
            </a:pPr>
            <a:r>
              <a:rPr b="1" lang="en-US">
                <a:solidFill>
                  <a:schemeClr val="lt1"/>
                </a:solidFill>
                <a:latin typeface="Raleway"/>
                <a:ea typeface="Raleway"/>
                <a:cs typeface="Raleway"/>
                <a:sym typeface="Raleway"/>
              </a:rPr>
              <a:t>Case 1:</a:t>
            </a:r>
            <a:br>
              <a:rPr b="1" lang="en-US">
                <a:solidFill>
                  <a:schemeClr val="lt1"/>
                </a:solidFill>
                <a:latin typeface="Raleway"/>
                <a:ea typeface="Raleway"/>
                <a:cs typeface="Raleway"/>
                <a:sym typeface="Raleway"/>
              </a:rPr>
            </a:br>
            <a:r>
              <a:rPr b="1" lang="en-US">
                <a:solidFill>
                  <a:schemeClr val="lt1"/>
                </a:solidFill>
                <a:latin typeface="Raleway"/>
                <a:ea typeface="Raleway"/>
                <a:cs typeface="Raleway"/>
                <a:sym typeface="Raleway"/>
              </a:rPr>
              <a:t>Equity Work as a Virtuous Cycle of Organizational Learning</a:t>
            </a:r>
            <a:br>
              <a:rPr b="1" lang="en-US">
                <a:solidFill>
                  <a:schemeClr val="lt1"/>
                </a:solidFill>
                <a:latin typeface="Raleway"/>
                <a:ea typeface="Raleway"/>
                <a:cs typeface="Raleway"/>
                <a:sym typeface="Raleway"/>
              </a:rPr>
            </a:br>
            <a:br>
              <a:rPr b="1" lang="en-US">
                <a:solidFill>
                  <a:schemeClr val="lt1"/>
                </a:solidFill>
                <a:latin typeface="Raleway"/>
                <a:ea typeface="Raleway"/>
                <a:cs typeface="Raleway"/>
                <a:sym typeface="Raleway"/>
              </a:rPr>
            </a:br>
            <a:r>
              <a:rPr b="1" lang="en-US" sz="2800">
                <a:solidFill>
                  <a:schemeClr val="lt1"/>
                </a:solidFill>
                <a:latin typeface="Raleway"/>
                <a:ea typeface="Raleway"/>
                <a:cs typeface="Raleway"/>
                <a:sym typeface="Raleway"/>
              </a:rPr>
              <a:t>Discipline: Chemistry</a:t>
            </a:r>
            <a:br>
              <a:rPr b="1" lang="en-US" sz="2800">
                <a:solidFill>
                  <a:schemeClr val="lt1"/>
                </a:solidFill>
                <a:latin typeface="Raleway"/>
                <a:ea typeface="Raleway"/>
                <a:cs typeface="Raleway"/>
                <a:sym typeface="Raleway"/>
              </a:rPr>
            </a:br>
            <a:r>
              <a:rPr b="1" lang="en-US" sz="2800">
                <a:solidFill>
                  <a:schemeClr val="lt1"/>
                </a:solidFill>
                <a:latin typeface="Raleway"/>
                <a:ea typeface="Raleway"/>
                <a:cs typeface="Raleway"/>
                <a:sym typeface="Raleway"/>
              </a:rPr>
              <a:t>Objective: Gender equity</a:t>
            </a:r>
            <a:endParaRPr>
              <a:latin typeface="Raleway"/>
              <a:ea typeface="Raleway"/>
              <a:cs typeface="Raleway"/>
              <a:sym typeface="Raleway"/>
            </a:endParaRPr>
          </a:p>
        </p:txBody>
      </p:sp>
      <p:sp>
        <p:nvSpPr>
          <p:cNvPr id="316" name="Google Shape;316;p34"/>
          <p:cNvSpPr txBox="1"/>
          <p:nvPr/>
        </p:nvSpPr>
        <p:spPr>
          <a:xfrm>
            <a:off x="1447805" y="9333876"/>
            <a:ext cx="12877800" cy="800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300">
                <a:solidFill>
                  <a:schemeClr val="dk1"/>
                </a:solidFill>
                <a:latin typeface="Calibri"/>
                <a:ea typeface="Calibri"/>
                <a:cs typeface="Calibri"/>
                <a:sym typeface="Calibri"/>
              </a:rPr>
              <a:t>Posselt, J., Porter, K. B., &amp; Kamimura, A. (2018). Organizational pathways toward gender equity in doctoral education: Chemistry and civil engineering compared. </a:t>
            </a:r>
            <a:r>
              <a:rPr i="1" lang="en-US" sz="2300">
                <a:solidFill>
                  <a:schemeClr val="dk1"/>
                </a:solidFill>
                <a:latin typeface="Calibri"/>
                <a:ea typeface="Calibri"/>
                <a:cs typeface="Calibri"/>
                <a:sym typeface="Calibri"/>
              </a:rPr>
              <a:t>American Journal of Education</a:t>
            </a:r>
            <a:r>
              <a:rPr lang="en-US" sz="2300">
                <a:solidFill>
                  <a:schemeClr val="dk1"/>
                </a:solidFill>
                <a:latin typeface="Calibri"/>
                <a:ea typeface="Calibri"/>
                <a:cs typeface="Calibri"/>
                <a:sym typeface="Calibri"/>
              </a:rPr>
              <a:t>, </a:t>
            </a:r>
            <a:r>
              <a:rPr i="1" lang="en-US" sz="2300">
                <a:solidFill>
                  <a:schemeClr val="dk1"/>
                </a:solidFill>
                <a:latin typeface="Calibri"/>
                <a:ea typeface="Calibri"/>
                <a:cs typeface="Calibri"/>
                <a:sym typeface="Calibri"/>
              </a:rPr>
              <a:t>124</a:t>
            </a:r>
            <a:r>
              <a:rPr lang="en-US" sz="2300">
                <a:solidFill>
                  <a:schemeClr val="dk1"/>
                </a:solidFill>
                <a:latin typeface="Calibri"/>
                <a:ea typeface="Calibri"/>
                <a:cs typeface="Calibri"/>
                <a:sym typeface="Calibri"/>
              </a:rPr>
              <a:t>(4), 383-410.</a:t>
            </a:r>
            <a:endParaRPr/>
          </a:p>
        </p:txBody>
      </p:sp>
      <p:sp>
        <p:nvSpPr>
          <p:cNvPr id="317" name="Google Shape;317;p34"/>
          <p:cNvSpPr/>
          <p:nvPr/>
        </p:nvSpPr>
        <p:spPr>
          <a:xfrm>
            <a:off x="1447800" y="875272"/>
            <a:ext cx="2789400" cy="677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800">
                <a:solidFill>
                  <a:schemeClr val="dk1"/>
                </a:solidFill>
                <a:latin typeface="Raleway"/>
                <a:ea typeface="Raleway"/>
                <a:cs typeface="Raleway"/>
                <a:sym typeface="Raleway"/>
              </a:rPr>
              <a:t>case studies </a:t>
            </a:r>
            <a:endParaRPr sz="3800">
              <a:solidFill>
                <a:schemeClr val="dk1"/>
              </a:solidFill>
              <a:latin typeface="Raleway"/>
              <a:ea typeface="Raleway"/>
              <a:cs typeface="Raleway"/>
              <a:sym typeface="Raleway"/>
            </a:endParaRPr>
          </a:p>
        </p:txBody>
      </p:sp>
      <p:pic>
        <p:nvPicPr>
          <p:cNvPr id="318" name="Google Shape;318;p34"/>
          <p:cNvPicPr preferRelativeResize="0"/>
          <p:nvPr/>
        </p:nvPicPr>
        <p:blipFill rotWithShape="1">
          <a:blip r:embed="rId3">
            <a:alphaModFix/>
          </a:blip>
          <a:srcRect b="0" l="27814" r="50566" t="32427"/>
          <a:stretch/>
        </p:blipFill>
        <p:spPr>
          <a:xfrm>
            <a:off x="-1477337" y="-325560"/>
            <a:ext cx="2458196" cy="10938121"/>
          </a:xfrm>
          <a:prstGeom prst="rect">
            <a:avLst/>
          </a:prstGeom>
          <a:noFill/>
          <a:ln>
            <a:noFill/>
          </a:ln>
        </p:spPr>
      </p:pic>
      <p:sp>
        <p:nvSpPr>
          <p:cNvPr id="319" name="Google Shape;319;p34"/>
          <p:cNvSpPr/>
          <p:nvPr/>
        </p:nvSpPr>
        <p:spPr>
          <a:xfrm>
            <a:off x="-234113" y="-495300"/>
            <a:ext cx="762000" cy="112776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p35"/>
          <p:cNvPicPr preferRelativeResize="0"/>
          <p:nvPr/>
        </p:nvPicPr>
        <p:blipFill rotWithShape="1">
          <a:blip r:embed="rId3">
            <a:alphaModFix/>
          </a:blip>
          <a:srcRect b="0" l="30024" r="53428" t="0"/>
          <a:stretch/>
        </p:blipFill>
        <p:spPr>
          <a:xfrm rot="5400000">
            <a:off x="7961381" y="-10333121"/>
            <a:ext cx="2365241" cy="20348816"/>
          </a:xfrm>
          <a:prstGeom prst="rect">
            <a:avLst/>
          </a:prstGeom>
          <a:noFill/>
          <a:ln>
            <a:noFill/>
          </a:ln>
        </p:spPr>
      </p:pic>
      <p:sp>
        <p:nvSpPr>
          <p:cNvPr id="325" name="Google Shape;325;p35"/>
          <p:cNvSpPr/>
          <p:nvPr/>
        </p:nvSpPr>
        <p:spPr>
          <a:xfrm>
            <a:off x="-1638300" y="-733999"/>
            <a:ext cx="21640800" cy="11430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5"/>
          <p:cNvSpPr/>
          <p:nvPr/>
        </p:nvSpPr>
        <p:spPr>
          <a:xfrm rot="10800000">
            <a:off x="16204030" y="686413"/>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35"/>
          <p:cNvSpPr txBox="1"/>
          <p:nvPr/>
        </p:nvSpPr>
        <p:spPr>
          <a:xfrm>
            <a:off x="543600" y="1648800"/>
            <a:ext cx="17277000" cy="877200"/>
          </a:xfrm>
          <a:prstGeom prst="rect">
            <a:avLst/>
          </a:prstGeom>
          <a:noFill/>
          <a:ln>
            <a:noFill/>
          </a:ln>
        </p:spPr>
        <p:txBody>
          <a:bodyPr anchorCtr="0" anchor="t" bIns="0" lIns="0" spcFirstLastPara="1" rIns="0" wrap="square" tIns="0">
            <a:spAutoFit/>
          </a:bodyPr>
          <a:lstStyle/>
          <a:p>
            <a:pPr indent="0" lvl="0" marL="0" marR="0" rtl="0" algn="l">
              <a:lnSpc>
                <a:spcPct val="131005"/>
              </a:lnSpc>
              <a:spcBef>
                <a:spcPts val="0"/>
              </a:spcBef>
              <a:spcAft>
                <a:spcPts val="0"/>
              </a:spcAft>
              <a:buNone/>
            </a:pPr>
            <a:r>
              <a:rPr b="1" lang="en-US" sz="5699">
                <a:solidFill>
                  <a:srgbClr val="1E3D58"/>
                </a:solidFill>
                <a:latin typeface="Raleway"/>
                <a:ea typeface="Raleway"/>
                <a:cs typeface="Raleway"/>
                <a:sym typeface="Raleway"/>
              </a:rPr>
              <a:t>Case Details</a:t>
            </a:r>
            <a:endParaRPr i="1" sz="3600">
              <a:latin typeface="Raleway"/>
              <a:ea typeface="Raleway"/>
              <a:cs typeface="Raleway"/>
              <a:sym typeface="Raleway"/>
            </a:endParaRPr>
          </a:p>
        </p:txBody>
      </p:sp>
      <p:sp>
        <p:nvSpPr>
          <p:cNvPr id="328" name="Google Shape;328;p35"/>
          <p:cNvSpPr txBox="1"/>
          <p:nvPr>
            <p:ph idx="4294967295" type="body"/>
          </p:nvPr>
        </p:nvSpPr>
        <p:spPr>
          <a:xfrm>
            <a:off x="615775" y="2952225"/>
            <a:ext cx="17204700" cy="4526100"/>
          </a:xfrm>
          <a:prstGeom prst="rect">
            <a:avLst/>
          </a:prstGeom>
          <a:noFill/>
          <a:ln>
            <a:noFill/>
          </a:ln>
        </p:spPr>
        <p:txBody>
          <a:bodyPr anchorCtr="0" anchor="t" bIns="45700" lIns="91425" spcFirstLastPara="1" rIns="91425" wrap="square" tIns="45700">
            <a:noAutofit/>
          </a:bodyPr>
          <a:lstStyle/>
          <a:p>
            <a:pPr indent="-704850" lvl="0" marL="685800" rtl="0" algn="l">
              <a:lnSpc>
                <a:spcPct val="150000"/>
              </a:lnSpc>
              <a:spcBef>
                <a:spcPts val="0"/>
              </a:spcBef>
              <a:spcAft>
                <a:spcPts val="0"/>
              </a:spcAft>
              <a:buClr>
                <a:schemeClr val="dk1"/>
              </a:buClr>
              <a:buSzPts val="3100"/>
              <a:buFont typeface="Arial"/>
              <a:buChar char="•"/>
            </a:pPr>
            <a:r>
              <a:rPr i="1" lang="en-US" sz="3100"/>
              <a:t>“A head-hanging embarrassment”: </a:t>
            </a:r>
            <a:r>
              <a:rPr lang="en-US" sz="3100"/>
              <a:t>The departments ranking sank amid multiple failed tenure cases for women </a:t>
            </a:r>
            <a:endParaRPr sz="3500"/>
          </a:p>
          <a:p>
            <a:pPr indent="-704850" lvl="0" marL="685800" rtl="0" algn="l">
              <a:lnSpc>
                <a:spcPct val="150000"/>
              </a:lnSpc>
              <a:spcBef>
                <a:spcPts val="560"/>
              </a:spcBef>
              <a:spcAft>
                <a:spcPts val="0"/>
              </a:spcAft>
              <a:buClr>
                <a:schemeClr val="dk1"/>
              </a:buClr>
              <a:buSzPts val="3100"/>
              <a:buFont typeface="Arial"/>
              <a:buChar char="•"/>
            </a:pPr>
            <a:r>
              <a:rPr i="1" lang="en-US" sz="3100"/>
              <a:t>A groundswell for change in the 1990’s: </a:t>
            </a:r>
            <a:r>
              <a:rPr lang="en-US" sz="3100"/>
              <a:t>“This isn’t who we are.” Or is it?</a:t>
            </a:r>
            <a:endParaRPr sz="3500"/>
          </a:p>
          <a:p>
            <a:pPr indent="-704850" lvl="0" marL="685800" rtl="0" algn="l">
              <a:lnSpc>
                <a:spcPct val="150000"/>
              </a:lnSpc>
              <a:spcBef>
                <a:spcPts val="560"/>
              </a:spcBef>
              <a:spcAft>
                <a:spcPts val="0"/>
              </a:spcAft>
              <a:buClr>
                <a:schemeClr val="dk1"/>
              </a:buClr>
              <a:buSzPts val="3100"/>
              <a:buFont typeface="Arial"/>
              <a:buChar char="•"/>
            </a:pPr>
            <a:r>
              <a:rPr i="1" lang="en-US" sz="3100"/>
              <a:t>A step back: </a:t>
            </a:r>
            <a:r>
              <a:rPr lang="en-US" sz="3100"/>
              <a:t>Coordination with the ADVANCE program to systematically investigate what was going on.</a:t>
            </a:r>
            <a:endParaRPr sz="3500"/>
          </a:p>
          <a:p>
            <a:pPr indent="-704850" lvl="0" marL="685800" rtl="0" algn="l">
              <a:lnSpc>
                <a:spcPct val="150000"/>
              </a:lnSpc>
              <a:spcBef>
                <a:spcPts val="560"/>
              </a:spcBef>
              <a:spcAft>
                <a:spcPts val="0"/>
              </a:spcAft>
              <a:buClr>
                <a:schemeClr val="dk1"/>
              </a:buClr>
              <a:buSzPts val="3100"/>
              <a:buFont typeface="Arial"/>
              <a:buChar char="•"/>
            </a:pPr>
            <a:r>
              <a:rPr i="1" lang="en-US" sz="3100"/>
              <a:t>A systematic change effort: </a:t>
            </a:r>
            <a:r>
              <a:rPr lang="en-US" sz="3100"/>
              <a:t>Changed evaluation &amp; hiring practices</a:t>
            </a:r>
            <a:endParaRPr sz="3500"/>
          </a:p>
          <a:p>
            <a:pPr indent="-704850" lvl="0" marL="685800" rtl="0" algn="l">
              <a:lnSpc>
                <a:spcPct val="150000"/>
              </a:lnSpc>
              <a:spcBef>
                <a:spcPts val="560"/>
              </a:spcBef>
              <a:spcAft>
                <a:spcPts val="0"/>
              </a:spcAft>
              <a:buClr>
                <a:schemeClr val="dk1"/>
              </a:buClr>
              <a:buSzPts val="3100"/>
              <a:buFont typeface="Arial"/>
              <a:buChar char="•"/>
            </a:pPr>
            <a:r>
              <a:rPr i="1" lang="en-US" sz="3100"/>
              <a:t>A “watershed moment”: </a:t>
            </a:r>
            <a:r>
              <a:rPr lang="en-US" sz="3100"/>
              <a:t>hiring ”the top candidate in the country her year, of any chemist.” </a:t>
            </a:r>
            <a:endParaRPr sz="3500"/>
          </a:p>
          <a:p>
            <a:pPr indent="-704850" lvl="0" marL="685800" rtl="0" algn="l">
              <a:lnSpc>
                <a:spcPct val="150000"/>
              </a:lnSpc>
              <a:spcBef>
                <a:spcPts val="560"/>
              </a:spcBef>
              <a:spcAft>
                <a:spcPts val="0"/>
              </a:spcAft>
              <a:buClr>
                <a:schemeClr val="dk1"/>
              </a:buClr>
              <a:buSzPts val="3100"/>
              <a:buFont typeface="Arial"/>
              <a:buChar char="•"/>
            </a:pPr>
            <a:r>
              <a:rPr lang="en-US" sz="3100"/>
              <a:t>Optimism &amp; development of a critical mass of new women faculty.</a:t>
            </a:r>
            <a:endParaRPr sz="3500"/>
          </a:p>
          <a:p>
            <a:pPr indent="-508000" lvl="0" marL="685800" rtl="0" algn="l">
              <a:lnSpc>
                <a:spcPct val="150000"/>
              </a:lnSpc>
              <a:spcBef>
                <a:spcPts val="560"/>
              </a:spcBef>
              <a:spcAft>
                <a:spcPts val="0"/>
              </a:spcAft>
              <a:buClr>
                <a:schemeClr val="dk1"/>
              </a:buClr>
              <a:buSzPts val="2800"/>
              <a:buFont typeface="Arial"/>
              <a:buNone/>
            </a:pPr>
            <a:r>
              <a:t/>
            </a:r>
            <a:endParaRPr sz="2800"/>
          </a:p>
        </p:txBody>
      </p:sp>
      <p:sp>
        <p:nvSpPr>
          <p:cNvPr id="329" name="Google Shape;329;p35"/>
          <p:cNvSpPr/>
          <p:nvPr/>
        </p:nvSpPr>
        <p:spPr>
          <a:xfrm rot="10800000">
            <a:off x="9310550" y="9195951"/>
            <a:ext cx="8904000" cy="321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35"/>
          <p:cNvSpPr txBox="1"/>
          <p:nvPr/>
        </p:nvSpPr>
        <p:spPr>
          <a:xfrm>
            <a:off x="413905" y="9237526"/>
            <a:ext cx="12877800" cy="800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300">
                <a:solidFill>
                  <a:schemeClr val="dk1"/>
                </a:solidFill>
                <a:latin typeface="Calibri"/>
                <a:ea typeface="Calibri"/>
                <a:cs typeface="Calibri"/>
                <a:sym typeface="Calibri"/>
              </a:rPr>
              <a:t>Posselt, J., Porter, K. B., &amp; Kamimura, A. (2018). Organizational pathways toward gender equity in doctoral education: Chemistry and civil engineering compared. </a:t>
            </a:r>
            <a:r>
              <a:rPr i="1" lang="en-US" sz="2300">
                <a:solidFill>
                  <a:schemeClr val="dk1"/>
                </a:solidFill>
                <a:latin typeface="Calibri"/>
                <a:ea typeface="Calibri"/>
                <a:cs typeface="Calibri"/>
                <a:sym typeface="Calibri"/>
              </a:rPr>
              <a:t>American Journal of Education</a:t>
            </a:r>
            <a:r>
              <a:rPr lang="en-US" sz="2300">
                <a:solidFill>
                  <a:schemeClr val="dk1"/>
                </a:solidFill>
                <a:latin typeface="Calibri"/>
                <a:ea typeface="Calibri"/>
                <a:cs typeface="Calibri"/>
                <a:sym typeface="Calibri"/>
              </a:rPr>
              <a:t>, </a:t>
            </a:r>
            <a:r>
              <a:rPr i="1" lang="en-US" sz="2300">
                <a:solidFill>
                  <a:schemeClr val="dk1"/>
                </a:solidFill>
                <a:latin typeface="Calibri"/>
                <a:ea typeface="Calibri"/>
                <a:cs typeface="Calibri"/>
                <a:sym typeface="Calibri"/>
              </a:rPr>
              <a:t>124</a:t>
            </a:r>
            <a:r>
              <a:rPr lang="en-US" sz="2300">
                <a:solidFill>
                  <a:schemeClr val="dk1"/>
                </a:solidFill>
                <a:latin typeface="Calibri"/>
                <a:ea typeface="Calibri"/>
                <a:cs typeface="Calibri"/>
                <a:sym typeface="Calibri"/>
              </a:rPr>
              <a:t>(4), 383-410.</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36"/>
          <p:cNvSpPr/>
          <p:nvPr/>
        </p:nvSpPr>
        <p:spPr>
          <a:xfrm>
            <a:off x="-376042" y="1028700"/>
            <a:ext cx="7426500" cy="9636600"/>
          </a:xfrm>
          <a:prstGeom prst="rect">
            <a:avLst/>
          </a:prstGeom>
          <a:solidFill>
            <a:srgbClr val="1E3D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36"/>
          <p:cNvSpPr txBox="1"/>
          <p:nvPr/>
        </p:nvSpPr>
        <p:spPr>
          <a:xfrm>
            <a:off x="1008647" y="1592654"/>
            <a:ext cx="5468400" cy="3078600"/>
          </a:xfrm>
          <a:prstGeom prst="rect">
            <a:avLst/>
          </a:prstGeom>
          <a:noFill/>
          <a:ln>
            <a:noFill/>
          </a:ln>
        </p:spPr>
        <p:txBody>
          <a:bodyPr anchorCtr="0" anchor="t" bIns="0" lIns="0" spcFirstLastPara="1" rIns="0" wrap="square" tIns="0">
            <a:spAutoFit/>
          </a:bodyPr>
          <a:lstStyle/>
          <a:p>
            <a:pPr indent="0" lvl="0" marL="178308" marR="0" rtl="0" algn="l">
              <a:spcBef>
                <a:spcPts val="0"/>
              </a:spcBef>
              <a:spcAft>
                <a:spcPts val="0"/>
              </a:spcAft>
              <a:buClr>
                <a:schemeClr val="lt1"/>
              </a:buClr>
              <a:buSzPts val="4000"/>
              <a:buFont typeface="Garamond"/>
              <a:buNone/>
            </a:pPr>
            <a:r>
              <a:rPr b="1" lang="en-US" sz="4000">
                <a:solidFill>
                  <a:schemeClr val="lt1"/>
                </a:solidFill>
                <a:latin typeface="Garamond"/>
                <a:ea typeface="Garamond"/>
                <a:cs typeface="Garamond"/>
                <a:sym typeface="Garamond"/>
              </a:rPr>
              <a:t>“Critical mass went a long way to </a:t>
            </a:r>
            <a:r>
              <a:rPr b="1" lang="en-US" sz="4000">
                <a:solidFill>
                  <a:srgbClr val="92CCEF"/>
                </a:solidFill>
                <a:latin typeface="Garamond"/>
                <a:ea typeface="Garamond"/>
                <a:cs typeface="Garamond"/>
                <a:sym typeface="Garamond"/>
              </a:rPr>
              <a:t>organically attracting</a:t>
            </a:r>
            <a:r>
              <a:rPr b="1" lang="en-US" sz="4000">
                <a:solidFill>
                  <a:schemeClr val="accent6"/>
                </a:solidFill>
                <a:latin typeface="Garamond"/>
                <a:ea typeface="Garamond"/>
                <a:cs typeface="Garamond"/>
                <a:sym typeface="Garamond"/>
              </a:rPr>
              <a:t> </a:t>
            </a:r>
            <a:r>
              <a:rPr b="1" lang="en-US" sz="4000">
                <a:solidFill>
                  <a:schemeClr val="lt1"/>
                </a:solidFill>
                <a:latin typeface="Garamond"/>
                <a:ea typeface="Garamond"/>
                <a:cs typeface="Garamond"/>
                <a:sym typeface="Garamond"/>
              </a:rPr>
              <a:t>women PhD students.”</a:t>
            </a:r>
            <a:endParaRPr/>
          </a:p>
          <a:p>
            <a:pPr indent="0" lvl="0" marL="178308" marR="0" rtl="0" algn="l">
              <a:spcBef>
                <a:spcPts val="0"/>
              </a:spcBef>
              <a:spcAft>
                <a:spcPts val="0"/>
              </a:spcAft>
              <a:buClr>
                <a:schemeClr val="dk1"/>
              </a:buClr>
              <a:buSzPts val="4000"/>
              <a:buFont typeface="Calibri"/>
              <a:buNone/>
            </a:pPr>
            <a:r>
              <a:t/>
            </a:r>
            <a:endParaRPr b="1" sz="4000">
              <a:solidFill>
                <a:schemeClr val="lt1"/>
              </a:solidFill>
              <a:latin typeface="Garamond"/>
              <a:ea typeface="Garamond"/>
              <a:cs typeface="Garamond"/>
              <a:sym typeface="Garamond"/>
            </a:endParaRPr>
          </a:p>
        </p:txBody>
      </p:sp>
      <p:sp>
        <p:nvSpPr>
          <p:cNvPr id="338" name="Google Shape;338;p36"/>
          <p:cNvSpPr/>
          <p:nvPr/>
        </p:nvSpPr>
        <p:spPr>
          <a:xfrm rot="-5400000">
            <a:off x="3264728" y="5919590"/>
            <a:ext cx="9813900" cy="321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9" name="Google Shape;339;p36"/>
          <p:cNvGrpSpPr/>
          <p:nvPr/>
        </p:nvGrpSpPr>
        <p:grpSpPr>
          <a:xfrm>
            <a:off x="9144000" y="2049856"/>
            <a:ext cx="8112998" cy="4855388"/>
            <a:chOff x="-20320" y="360324"/>
            <a:chExt cx="10421320" cy="4736964"/>
          </a:xfrm>
        </p:grpSpPr>
        <p:sp>
          <p:nvSpPr>
            <p:cNvPr id="340" name="Google Shape;340;p36"/>
            <p:cNvSpPr txBox="1"/>
            <p:nvPr/>
          </p:nvSpPr>
          <p:spPr>
            <a:xfrm>
              <a:off x="0" y="360324"/>
              <a:ext cx="10401000" cy="14415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Attention to experiences and “small cues” sent in recruitment and within lab life.</a:t>
              </a:r>
              <a:endParaRPr/>
            </a:p>
            <a:p>
              <a:pPr indent="0" lvl="0" marL="0" marR="0" rtl="0" algn="l">
                <a:spcBef>
                  <a:spcPts val="0"/>
                </a:spcBef>
                <a:spcAft>
                  <a:spcPts val="0"/>
                </a:spcAft>
                <a:buNone/>
              </a:pPr>
              <a:r>
                <a:t/>
              </a:r>
              <a:endParaRPr b="1" sz="3200">
                <a:solidFill>
                  <a:schemeClr val="dk1"/>
                </a:solidFill>
                <a:latin typeface="Garamond"/>
                <a:ea typeface="Garamond"/>
                <a:cs typeface="Garamond"/>
                <a:sym typeface="Garamond"/>
              </a:endParaRPr>
            </a:p>
          </p:txBody>
        </p:sp>
        <p:sp>
          <p:nvSpPr>
            <p:cNvPr id="341" name="Google Shape;341;p36"/>
            <p:cNvSpPr txBox="1"/>
            <p:nvPr/>
          </p:nvSpPr>
          <p:spPr>
            <a:xfrm>
              <a:off x="0" y="4326782"/>
              <a:ext cx="10401000" cy="420600"/>
            </a:xfrm>
            <a:prstGeom prst="rect">
              <a:avLst/>
            </a:prstGeom>
            <a:noFill/>
            <a:ln>
              <a:noFill/>
            </a:ln>
          </p:spPr>
          <p:txBody>
            <a:bodyPr anchorCtr="0" anchor="t" bIns="0" lIns="0" spcFirstLastPara="1" rIns="0" wrap="square" tIns="0">
              <a:spAutoFit/>
            </a:bodyPr>
            <a:lstStyle/>
            <a:p>
              <a:pPr indent="0" lvl="1" marL="457200" marR="0" rtl="0" algn="l">
                <a:spcBef>
                  <a:spcPts val="0"/>
                </a:spcBef>
                <a:spcAft>
                  <a:spcPts val="0"/>
                </a:spcAft>
                <a:buNone/>
              </a:pPr>
              <a:r>
                <a:t/>
              </a:r>
              <a:endParaRPr b="0" i="0" sz="2800" u="none" cap="none" strike="noStrike">
                <a:solidFill>
                  <a:schemeClr val="dk1"/>
                </a:solidFill>
                <a:latin typeface="Calibri"/>
                <a:ea typeface="Calibri"/>
                <a:cs typeface="Calibri"/>
                <a:sym typeface="Calibri"/>
              </a:endParaRPr>
            </a:p>
          </p:txBody>
        </p:sp>
        <p:sp>
          <p:nvSpPr>
            <p:cNvPr id="342" name="Google Shape;342;p36"/>
            <p:cNvSpPr txBox="1"/>
            <p:nvPr/>
          </p:nvSpPr>
          <p:spPr>
            <a:xfrm>
              <a:off x="-20320" y="2213988"/>
              <a:ext cx="10401000" cy="28833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Questioning their goals, values, &amp; strategis enabled recognition that they’d been short-sighted.</a:t>
              </a:r>
              <a:endParaRPr/>
            </a:p>
            <a:p>
              <a:pPr indent="0" lvl="0" marL="0" marR="0" rtl="0" algn="l">
                <a:spcBef>
                  <a:spcPts val="0"/>
                </a:spcBef>
                <a:spcAft>
                  <a:spcPts val="0"/>
                </a:spcAft>
                <a:buNone/>
              </a:pPr>
              <a:r>
                <a:rPr lang="en-US" sz="3200">
                  <a:solidFill>
                    <a:schemeClr val="dk1"/>
                  </a:solidFill>
                  <a:latin typeface="Calibri"/>
                  <a:ea typeface="Calibri"/>
                  <a:cs typeface="Calibri"/>
                  <a:sym typeface="Calibri"/>
                </a:rPr>
                <a:t>For example: Hiring women as “diversity hiring” vs. Hiring women in the intellectual core of the department.</a:t>
              </a:r>
              <a:endParaRPr/>
            </a:p>
          </p:txBody>
        </p:sp>
      </p:grpSp>
      <p:sp>
        <p:nvSpPr>
          <p:cNvPr id="343" name="Google Shape;343;p36"/>
          <p:cNvSpPr txBox="1"/>
          <p:nvPr/>
        </p:nvSpPr>
        <p:spPr>
          <a:xfrm>
            <a:off x="1008647" y="4433675"/>
            <a:ext cx="5468400" cy="43098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4000">
                <a:solidFill>
                  <a:schemeClr val="lt1"/>
                </a:solidFill>
                <a:latin typeface="Garamond"/>
                <a:ea typeface="Garamond"/>
                <a:cs typeface="Garamond"/>
                <a:sym typeface="Garamond"/>
              </a:rPr>
              <a:t>The department became known for being “friendlier to women, particularly in certain areas like </a:t>
            </a:r>
            <a:r>
              <a:rPr b="1" lang="en-US" sz="4000">
                <a:solidFill>
                  <a:srgbClr val="92CCEF"/>
                </a:solidFill>
                <a:latin typeface="Garamond"/>
                <a:ea typeface="Garamond"/>
                <a:cs typeface="Garamond"/>
                <a:sym typeface="Garamond"/>
              </a:rPr>
              <a:t>organic synthesis which is typically really macho.”</a:t>
            </a:r>
            <a:endParaRPr>
              <a:solidFill>
                <a:srgbClr val="92CCEF"/>
              </a:solidFill>
            </a:endParaRPr>
          </a:p>
        </p:txBody>
      </p:sp>
      <p:sp>
        <p:nvSpPr>
          <p:cNvPr id="344" name="Google Shape;344;p36"/>
          <p:cNvSpPr/>
          <p:nvPr/>
        </p:nvSpPr>
        <p:spPr>
          <a:xfrm>
            <a:off x="15011400" y="490598"/>
            <a:ext cx="2789400" cy="677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800">
                <a:solidFill>
                  <a:schemeClr val="dk1"/>
                </a:solidFill>
                <a:latin typeface="Raleway"/>
                <a:ea typeface="Raleway"/>
                <a:cs typeface="Raleway"/>
                <a:sym typeface="Raleway"/>
              </a:rPr>
              <a:t>case studies </a:t>
            </a:r>
            <a:endParaRPr sz="3800">
              <a:solidFill>
                <a:schemeClr val="dk1"/>
              </a:solidFill>
              <a:latin typeface="Raleway"/>
              <a:ea typeface="Raleway"/>
              <a:cs typeface="Raleway"/>
              <a:sym typeface="Raleway"/>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37"/>
          <p:cNvSpPr/>
          <p:nvPr/>
        </p:nvSpPr>
        <p:spPr>
          <a:xfrm>
            <a:off x="-376042" y="1028700"/>
            <a:ext cx="7426500" cy="9636600"/>
          </a:xfrm>
          <a:prstGeom prst="rect">
            <a:avLst/>
          </a:prstGeom>
          <a:solidFill>
            <a:srgbClr val="1E3D5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v</a:t>
            </a:r>
            <a:endParaRPr/>
          </a:p>
        </p:txBody>
      </p:sp>
      <p:sp>
        <p:nvSpPr>
          <p:cNvPr id="350" name="Google Shape;350;p37"/>
          <p:cNvSpPr txBox="1"/>
          <p:nvPr/>
        </p:nvSpPr>
        <p:spPr>
          <a:xfrm>
            <a:off x="1008647" y="1592654"/>
            <a:ext cx="5468400" cy="3386400"/>
          </a:xfrm>
          <a:prstGeom prst="rect">
            <a:avLst/>
          </a:prstGeom>
          <a:noFill/>
          <a:ln>
            <a:noFill/>
          </a:ln>
        </p:spPr>
        <p:txBody>
          <a:bodyPr anchorCtr="0" anchor="t" bIns="0" lIns="0" spcFirstLastPara="1" rIns="0" wrap="square" tIns="0">
            <a:spAutoFit/>
          </a:bodyPr>
          <a:lstStyle/>
          <a:p>
            <a:pPr indent="0" lvl="0" marL="178308" marR="0" rtl="0" algn="l">
              <a:spcBef>
                <a:spcPts val="0"/>
              </a:spcBef>
              <a:spcAft>
                <a:spcPts val="0"/>
              </a:spcAft>
              <a:buClr>
                <a:schemeClr val="lt1"/>
              </a:buClr>
              <a:buSzPts val="6000"/>
              <a:buFont typeface="Calibri"/>
              <a:buNone/>
            </a:pPr>
            <a:r>
              <a:rPr lang="en-US" sz="6000">
                <a:solidFill>
                  <a:schemeClr val="lt1"/>
                </a:solidFill>
                <a:latin typeface="Calibri"/>
                <a:ea typeface="Calibri"/>
                <a:cs typeface="Calibri"/>
                <a:sym typeface="Calibri"/>
              </a:rPr>
              <a:t>Enabling a virtuous cycle of learning</a:t>
            </a:r>
            <a:endParaRPr/>
          </a:p>
          <a:p>
            <a:pPr indent="0" lvl="0" marL="178308" marR="0" rtl="0" algn="l">
              <a:spcBef>
                <a:spcPts val="0"/>
              </a:spcBef>
              <a:spcAft>
                <a:spcPts val="0"/>
              </a:spcAft>
              <a:buClr>
                <a:schemeClr val="dk1"/>
              </a:buClr>
              <a:buSzPts val="4000"/>
              <a:buFont typeface="Calibri"/>
              <a:buNone/>
            </a:pPr>
            <a:r>
              <a:t/>
            </a:r>
            <a:endParaRPr b="1" sz="4000">
              <a:solidFill>
                <a:schemeClr val="lt1"/>
              </a:solidFill>
              <a:latin typeface="Garamond"/>
              <a:ea typeface="Garamond"/>
              <a:cs typeface="Garamond"/>
              <a:sym typeface="Garamond"/>
            </a:endParaRPr>
          </a:p>
        </p:txBody>
      </p:sp>
      <p:sp>
        <p:nvSpPr>
          <p:cNvPr id="351" name="Google Shape;351;p37"/>
          <p:cNvSpPr/>
          <p:nvPr/>
        </p:nvSpPr>
        <p:spPr>
          <a:xfrm rot="-5400000">
            <a:off x="3264728" y="5919590"/>
            <a:ext cx="9813900" cy="321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37"/>
          <p:cNvSpPr txBox="1"/>
          <p:nvPr/>
        </p:nvSpPr>
        <p:spPr>
          <a:xfrm>
            <a:off x="9157447" y="1594895"/>
            <a:ext cx="7800900" cy="49257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t/>
            </a:r>
            <a:endParaRPr sz="3200">
              <a:solidFill>
                <a:schemeClr val="dk1"/>
              </a:solidFill>
              <a:latin typeface="Calibri"/>
              <a:ea typeface="Calibri"/>
              <a:cs typeface="Calibri"/>
              <a:sym typeface="Calibri"/>
            </a:endParaRPr>
          </a:p>
          <a:p>
            <a:pPr indent="0" lvl="0" marL="0" marR="0" rtl="0" algn="l">
              <a:spcBef>
                <a:spcPts val="0"/>
              </a:spcBef>
              <a:spcAft>
                <a:spcPts val="0"/>
              </a:spcAft>
              <a:buNone/>
            </a:pPr>
            <a:r>
              <a:rPr lang="en-US" sz="3200">
                <a:solidFill>
                  <a:schemeClr val="dk1"/>
                </a:solidFill>
                <a:latin typeface="Calibri"/>
                <a:ea typeface="Calibri"/>
                <a:cs typeface="Calibri"/>
                <a:sym typeface="Calibri"/>
              </a:rPr>
              <a:t>Improving policies, representation, and the climate for women faculty made it natural to</a:t>
            </a:r>
            <a:br>
              <a:rPr lang="en-US" sz="3200">
                <a:solidFill>
                  <a:schemeClr val="dk1"/>
                </a:solidFill>
                <a:latin typeface="Calibri"/>
                <a:ea typeface="Calibri"/>
                <a:cs typeface="Calibri"/>
                <a:sym typeface="Calibri"/>
              </a:rPr>
            </a:br>
            <a:r>
              <a:rPr lang="en-US" sz="3200">
                <a:solidFill>
                  <a:schemeClr val="dk1"/>
                </a:solidFill>
                <a:latin typeface="Calibri"/>
                <a:ea typeface="Calibri"/>
                <a:cs typeface="Calibri"/>
                <a:sym typeface="Calibri"/>
              </a:rPr>
              <a:t>take on the improvement of equity for graduate students. </a:t>
            </a:r>
            <a:endParaRPr/>
          </a:p>
          <a:p>
            <a:pPr indent="0" lvl="0" marL="0" marR="0" rtl="0" algn="l">
              <a:spcBef>
                <a:spcPts val="0"/>
              </a:spcBef>
              <a:spcAft>
                <a:spcPts val="0"/>
              </a:spcAft>
              <a:buNone/>
            </a:pPr>
            <a:r>
              <a:t/>
            </a:r>
            <a:endParaRPr sz="3200">
              <a:solidFill>
                <a:schemeClr val="dk1"/>
              </a:solidFill>
              <a:latin typeface="Calibri"/>
              <a:ea typeface="Calibri"/>
              <a:cs typeface="Calibri"/>
              <a:sym typeface="Calibri"/>
            </a:endParaRPr>
          </a:p>
          <a:p>
            <a:pPr indent="0" lvl="0" marL="0" marR="0" rtl="0" algn="l">
              <a:spcBef>
                <a:spcPts val="0"/>
              </a:spcBef>
              <a:spcAft>
                <a:spcPts val="0"/>
              </a:spcAft>
              <a:buNone/>
            </a:pPr>
            <a:r>
              <a:rPr lang="en-US" sz="3200">
                <a:solidFill>
                  <a:schemeClr val="dk1"/>
                </a:solidFill>
                <a:latin typeface="Calibri"/>
                <a:ea typeface="Calibri"/>
                <a:cs typeface="Calibri"/>
                <a:sym typeface="Calibri"/>
              </a:rPr>
              <a:t>Now, they are taking on institutionalized racism. They are more confident and skilled in addressing racial inequities in </a:t>
            </a:r>
            <a:r>
              <a:rPr i="1" lang="en-US" sz="3200">
                <a:solidFill>
                  <a:schemeClr val="dk1"/>
                </a:solidFill>
                <a:latin typeface="Calibri"/>
                <a:ea typeface="Calibri"/>
                <a:cs typeface="Calibri"/>
                <a:sym typeface="Calibri"/>
              </a:rPr>
              <a:t>both </a:t>
            </a:r>
            <a:r>
              <a:rPr lang="en-US" sz="3200">
                <a:solidFill>
                  <a:schemeClr val="dk1"/>
                </a:solidFill>
                <a:latin typeface="Calibri"/>
                <a:ea typeface="Calibri"/>
                <a:cs typeface="Calibri"/>
                <a:sym typeface="Calibri"/>
              </a:rPr>
              <a:t>the faculty and student populations.</a:t>
            </a:r>
            <a:endParaRPr/>
          </a:p>
        </p:txBody>
      </p:sp>
      <p:sp>
        <p:nvSpPr>
          <p:cNvPr id="353" name="Google Shape;353;p37"/>
          <p:cNvSpPr txBox="1"/>
          <p:nvPr/>
        </p:nvSpPr>
        <p:spPr>
          <a:xfrm>
            <a:off x="9144000" y="7214777"/>
            <a:ext cx="7800900" cy="14778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Possibilities that come with</a:t>
            </a:r>
            <a:endParaRPr/>
          </a:p>
          <a:p>
            <a:pPr indent="0" lvl="0" marL="0" marR="0" rtl="0" algn="l">
              <a:spcBef>
                <a:spcPts val="0"/>
              </a:spcBef>
              <a:spcAft>
                <a:spcPts val="0"/>
              </a:spcAft>
              <a:buNone/>
            </a:pPr>
            <a:r>
              <a:rPr lang="en-US" sz="3200">
                <a:solidFill>
                  <a:schemeClr val="dk1"/>
                </a:solidFill>
                <a:latin typeface="Calibri"/>
                <a:ea typeface="Calibri"/>
                <a:cs typeface="Calibri"/>
                <a:sym typeface="Calibri"/>
              </a:rPr>
              <a:t>	-A goal of equity (vs. diversity)</a:t>
            </a:r>
            <a:endParaRPr/>
          </a:p>
          <a:p>
            <a:pPr indent="0" lvl="0" marL="0" marR="0" rtl="0" algn="l">
              <a:spcBef>
                <a:spcPts val="0"/>
              </a:spcBef>
              <a:spcAft>
                <a:spcPts val="0"/>
              </a:spcAft>
              <a:buNone/>
            </a:pPr>
            <a:r>
              <a:rPr lang="en-US" sz="3200">
                <a:solidFill>
                  <a:schemeClr val="dk1"/>
                </a:solidFill>
                <a:latin typeface="Calibri"/>
                <a:ea typeface="Calibri"/>
                <a:cs typeface="Calibri"/>
                <a:sym typeface="Calibri"/>
              </a:rPr>
              <a:t>	-A strategy of organizational learning </a:t>
            </a:r>
            <a:endParaRPr/>
          </a:p>
        </p:txBody>
      </p:sp>
      <p:sp>
        <p:nvSpPr>
          <p:cNvPr id="354" name="Google Shape;354;p37"/>
          <p:cNvSpPr/>
          <p:nvPr/>
        </p:nvSpPr>
        <p:spPr>
          <a:xfrm>
            <a:off x="15011400" y="490598"/>
            <a:ext cx="2789400" cy="677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800">
                <a:solidFill>
                  <a:schemeClr val="dk1"/>
                </a:solidFill>
                <a:latin typeface="Raleway"/>
                <a:ea typeface="Raleway"/>
                <a:cs typeface="Raleway"/>
                <a:sym typeface="Raleway"/>
              </a:rPr>
              <a:t>case studies </a:t>
            </a:r>
            <a:endParaRPr sz="3800">
              <a:solidFill>
                <a:schemeClr val="dk1"/>
              </a:solidFill>
              <a:latin typeface="Raleway"/>
              <a:ea typeface="Raleway"/>
              <a:cs typeface="Raleway"/>
              <a:sym typeface="Raleway"/>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38"/>
          <p:cNvSpPr txBox="1"/>
          <p:nvPr/>
        </p:nvSpPr>
        <p:spPr>
          <a:xfrm>
            <a:off x="1028700" y="769762"/>
            <a:ext cx="4686300" cy="5850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lang="en-US" sz="3800">
                <a:solidFill>
                  <a:srgbClr val="000000"/>
                </a:solidFill>
                <a:latin typeface="Raleway"/>
                <a:ea typeface="Raleway"/>
                <a:cs typeface="Raleway"/>
                <a:sym typeface="Raleway"/>
              </a:rPr>
              <a:t>Poll 2</a:t>
            </a:r>
            <a:endParaRPr>
              <a:latin typeface="Raleway"/>
              <a:ea typeface="Raleway"/>
              <a:cs typeface="Raleway"/>
              <a:sym typeface="Raleway"/>
            </a:endParaRPr>
          </a:p>
        </p:txBody>
      </p:sp>
      <p:sp>
        <p:nvSpPr>
          <p:cNvPr id="361" name="Google Shape;361;p38"/>
          <p:cNvSpPr/>
          <p:nvPr/>
        </p:nvSpPr>
        <p:spPr>
          <a:xfrm>
            <a:off x="12529027" y="-11206"/>
            <a:ext cx="5802900" cy="10287000"/>
          </a:xfrm>
          <a:prstGeom prst="rect">
            <a:avLst/>
          </a:prstGeom>
          <a:solidFill>
            <a:srgbClr val="1E3D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2" name="Google Shape;362;p38"/>
          <p:cNvGrpSpPr/>
          <p:nvPr/>
        </p:nvGrpSpPr>
        <p:grpSpPr>
          <a:xfrm>
            <a:off x="12886551" y="266683"/>
            <a:ext cx="5071171" cy="8936469"/>
            <a:chOff x="-220771" y="336619"/>
            <a:chExt cx="9110979" cy="3728189"/>
          </a:xfrm>
        </p:grpSpPr>
        <p:sp>
          <p:nvSpPr>
            <p:cNvPr id="363" name="Google Shape;363;p38"/>
            <p:cNvSpPr txBox="1"/>
            <p:nvPr/>
          </p:nvSpPr>
          <p:spPr>
            <a:xfrm>
              <a:off x="410708" y="2427408"/>
              <a:ext cx="8479500" cy="1637400"/>
            </a:xfrm>
            <a:prstGeom prst="rect">
              <a:avLst/>
            </a:prstGeom>
            <a:noFill/>
            <a:ln>
              <a:noFill/>
            </a:ln>
          </p:spPr>
          <p:txBody>
            <a:bodyPr anchorCtr="0" anchor="t" bIns="0" lIns="0" spcFirstLastPara="1" rIns="0" wrap="square" tIns="0">
              <a:spAutoFit/>
            </a:bodyPr>
            <a:lstStyle/>
            <a:p>
              <a:pPr indent="-457200" lvl="0" marL="457200" marR="0" rtl="0" algn="l">
                <a:lnSpc>
                  <a:spcPct val="102272"/>
                </a:lnSpc>
                <a:spcBef>
                  <a:spcPts val="0"/>
                </a:spcBef>
                <a:spcAft>
                  <a:spcPts val="0"/>
                </a:spcAft>
                <a:buClr>
                  <a:schemeClr val="lt1"/>
                </a:buClr>
                <a:buSzPts val="4400"/>
                <a:buFont typeface="Arial"/>
                <a:buChar char="•"/>
              </a:pPr>
              <a:r>
                <a:rPr b="1" lang="en-US" sz="4400">
                  <a:solidFill>
                    <a:schemeClr val="lt1"/>
                  </a:solidFill>
                  <a:latin typeface="Garamond"/>
                  <a:ea typeface="Garamond"/>
                  <a:cs typeface="Garamond"/>
                  <a:sym typeface="Garamond"/>
                </a:rPr>
                <a:t>Single-loop learning</a:t>
              </a:r>
              <a:endParaRPr/>
            </a:p>
            <a:p>
              <a:pPr indent="-457200" lvl="0" marL="457200" marR="0" rtl="0" algn="l">
                <a:lnSpc>
                  <a:spcPct val="102272"/>
                </a:lnSpc>
                <a:spcBef>
                  <a:spcPts val="0"/>
                </a:spcBef>
                <a:spcAft>
                  <a:spcPts val="0"/>
                </a:spcAft>
                <a:buClr>
                  <a:schemeClr val="lt1"/>
                </a:buClr>
                <a:buSzPts val="4400"/>
                <a:buFont typeface="Arial"/>
                <a:buChar char="•"/>
              </a:pPr>
              <a:r>
                <a:rPr b="1" lang="en-US" sz="4400">
                  <a:solidFill>
                    <a:schemeClr val="lt1"/>
                  </a:solidFill>
                  <a:latin typeface="Garamond"/>
                  <a:ea typeface="Garamond"/>
                  <a:cs typeface="Garamond"/>
                  <a:sym typeface="Garamond"/>
                </a:rPr>
                <a:t>Double-loop learning</a:t>
              </a:r>
              <a:endParaRPr/>
            </a:p>
            <a:p>
              <a:pPr indent="-266700" lvl="0" marL="457200" marR="0" rtl="0" algn="l">
                <a:lnSpc>
                  <a:spcPct val="150000"/>
                </a:lnSpc>
                <a:spcBef>
                  <a:spcPts val="0"/>
                </a:spcBef>
                <a:spcAft>
                  <a:spcPts val="0"/>
                </a:spcAft>
                <a:buClr>
                  <a:schemeClr val="dk1"/>
                </a:buClr>
                <a:buSzPts val="3000"/>
                <a:buFont typeface="Arial"/>
                <a:buNone/>
              </a:pPr>
              <a:r>
                <a:t/>
              </a:r>
              <a:endParaRPr sz="3000">
                <a:solidFill>
                  <a:srgbClr val="0070C0"/>
                </a:solidFill>
                <a:latin typeface="Calibri"/>
                <a:ea typeface="Calibri"/>
                <a:cs typeface="Calibri"/>
                <a:sym typeface="Calibri"/>
              </a:endParaRPr>
            </a:p>
            <a:p>
              <a:pPr indent="-266700" lvl="0" marL="457200" marR="0" rtl="0" algn="l">
                <a:lnSpc>
                  <a:spcPct val="150000"/>
                </a:lnSpc>
                <a:spcBef>
                  <a:spcPts val="0"/>
                </a:spcBef>
                <a:spcAft>
                  <a:spcPts val="0"/>
                </a:spcAft>
                <a:buClr>
                  <a:schemeClr val="dk1"/>
                </a:buClr>
                <a:buSzPts val="3000"/>
                <a:buFont typeface="Arial"/>
                <a:buNone/>
              </a:pPr>
              <a:r>
                <a:t/>
              </a:r>
              <a:endParaRPr sz="3000">
                <a:solidFill>
                  <a:srgbClr val="FFFFFF"/>
                </a:solidFill>
                <a:latin typeface="Calibri"/>
                <a:ea typeface="Calibri"/>
                <a:cs typeface="Calibri"/>
                <a:sym typeface="Calibri"/>
              </a:endParaRPr>
            </a:p>
          </p:txBody>
        </p:sp>
        <p:sp>
          <p:nvSpPr>
            <p:cNvPr id="364" name="Google Shape;364;p38"/>
            <p:cNvSpPr txBox="1"/>
            <p:nvPr/>
          </p:nvSpPr>
          <p:spPr>
            <a:xfrm>
              <a:off x="-220771" y="336619"/>
              <a:ext cx="9078000" cy="17337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US" sz="5400">
                  <a:solidFill>
                    <a:srgbClr val="92CCEF"/>
                  </a:solidFill>
                  <a:latin typeface="Calibri"/>
                  <a:ea typeface="Calibri"/>
                  <a:cs typeface="Calibri"/>
                  <a:sym typeface="Calibri"/>
                </a:rPr>
                <a:t>Which organizational learning type best describes this case?</a:t>
              </a:r>
              <a:endParaRPr>
                <a:solidFill>
                  <a:srgbClr val="92CCEF"/>
                </a:solidFill>
              </a:endParaRPr>
            </a:p>
          </p:txBody>
        </p:sp>
      </p:grpSp>
      <p:sp>
        <p:nvSpPr>
          <p:cNvPr id="365" name="Google Shape;365;p38"/>
          <p:cNvSpPr/>
          <p:nvPr/>
        </p:nvSpPr>
        <p:spPr>
          <a:xfrm rot="5400000">
            <a:off x="-2177209" y="7930350"/>
            <a:ext cx="6079200" cy="483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6" name="Google Shape;366;p38"/>
          <p:cNvPicPr preferRelativeResize="0"/>
          <p:nvPr/>
        </p:nvPicPr>
        <p:blipFill rotWithShape="1">
          <a:blip r:embed="rId3">
            <a:alphaModFix/>
          </a:blip>
          <a:srcRect b="0" l="0" r="0" t="0"/>
          <a:stretch/>
        </p:blipFill>
        <p:spPr>
          <a:xfrm>
            <a:off x="8975" y="4357591"/>
            <a:ext cx="12520051" cy="596750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39"/>
          <p:cNvSpPr/>
          <p:nvPr/>
        </p:nvSpPr>
        <p:spPr>
          <a:xfrm>
            <a:off x="1028700" y="9226074"/>
            <a:ext cx="17860200" cy="321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39"/>
          <p:cNvSpPr/>
          <p:nvPr/>
        </p:nvSpPr>
        <p:spPr>
          <a:xfrm>
            <a:off x="13365155" y="-200300"/>
            <a:ext cx="5121900" cy="10547700"/>
          </a:xfrm>
          <a:prstGeom prst="rect">
            <a:avLst/>
          </a:prstGeom>
          <a:solidFill>
            <a:srgbClr val="1E3D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9"/>
          <p:cNvSpPr txBox="1"/>
          <p:nvPr/>
        </p:nvSpPr>
        <p:spPr>
          <a:xfrm>
            <a:off x="13803623" y="2803381"/>
            <a:ext cx="4245000" cy="3894300"/>
          </a:xfrm>
          <a:prstGeom prst="rect">
            <a:avLst/>
          </a:prstGeom>
          <a:noFill/>
          <a:ln>
            <a:noFill/>
          </a:ln>
        </p:spPr>
        <p:txBody>
          <a:bodyPr anchorCtr="0" anchor="t" bIns="0" lIns="0" spcFirstLastPara="1" rIns="0" wrap="square" tIns="0">
            <a:spAutoFit/>
          </a:bodyPr>
          <a:lstStyle/>
          <a:p>
            <a:pPr indent="0" lvl="0" marL="0" marR="0" rtl="0" algn="ctr">
              <a:lnSpc>
                <a:spcPct val="112500"/>
              </a:lnSpc>
              <a:spcBef>
                <a:spcPts val="0"/>
              </a:spcBef>
              <a:spcAft>
                <a:spcPts val="0"/>
              </a:spcAft>
              <a:buNone/>
            </a:pPr>
            <a:r>
              <a:rPr b="1" lang="en-US" sz="4000">
                <a:solidFill>
                  <a:srgbClr val="FFFFFF"/>
                </a:solidFill>
                <a:latin typeface="Raleway"/>
                <a:ea typeface="Raleway"/>
                <a:cs typeface="Raleway"/>
                <a:sym typeface="Raleway"/>
              </a:rPr>
              <a:t>Case 2: </a:t>
            </a:r>
            <a:br>
              <a:rPr b="1" lang="en-US" sz="4000">
                <a:solidFill>
                  <a:srgbClr val="FFFFFF"/>
                </a:solidFill>
                <a:latin typeface="Raleway"/>
                <a:ea typeface="Raleway"/>
                <a:cs typeface="Raleway"/>
                <a:sym typeface="Raleway"/>
              </a:rPr>
            </a:br>
            <a:r>
              <a:rPr b="1" lang="en-US" sz="4000">
                <a:solidFill>
                  <a:srgbClr val="FFFFFF"/>
                </a:solidFill>
                <a:latin typeface="Raleway"/>
                <a:ea typeface="Raleway"/>
                <a:cs typeface="Raleway"/>
                <a:sym typeface="Raleway"/>
              </a:rPr>
              <a:t>Equity Efforts as Boundary Work</a:t>
            </a:r>
            <a:endParaRPr>
              <a:latin typeface="Raleway"/>
              <a:ea typeface="Raleway"/>
              <a:cs typeface="Raleway"/>
              <a:sym typeface="Raleway"/>
            </a:endParaRPr>
          </a:p>
          <a:p>
            <a:pPr indent="0" lvl="0" marL="0" marR="0" rtl="0" algn="ctr">
              <a:lnSpc>
                <a:spcPct val="112500"/>
              </a:lnSpc>
              <a:spcBef>
                <a:spcPts val="0"/>
              </a:spcBef>
              <a:spcAft>
                <a:spcPts val="0"/>
              </a:spcAft>
              <a:buNone/>
            </a:pPr>
            <a:r>
              <a:t/>
            </a:r>
            <a:endParaRPr b="1" sz="4000">
              <a:solidFill>
                <a:srgbClr val="FFFFFF"/>
              </a:solidFill>
              <a:latin typeface="Garamond"/>
              <a:ea typeface="Garamond"/>
              <a:cs typeface="Garamond"/>
              <a:sym typeface="Garamond"/>
            </a:endParaRPr>
          </a:p>
          <a:p>
            <a:pPr indent="0" lvl="0" marL="0" marR="0" rtl="0" algn="ctr">
              <a:lnSpc>
                <a:spcPct val="160714"/>
              </a:lnSpc>
              <a:spcBef>
                <a:spcPts val="0"/>
              </a:spcBef>
              <a:spcAft>
                <a:spcPts val="0"/>
              </a:spcAft>
              <a:buNone/>
            </a:pPr>
            <a:r>
              <a:rPr b="1" lang="en-US" sz="2800">
                <a:solidFill>
                  <a:schemeClr val="lt1"/>
                </a:solidFill>
                <a:latin typeface="Garamond"/>
                <a:ea typeface="Garamond"/>
                <a:cs typeface="Garamond"/>
                <a:sym typeface="Garamond"/>
              </a:rPr>
              <a:t>Discipline: Chemistry</a:t>
            </a:r>
            <a:br>
              <a:rPr b="1" lang="en-US" sz="2800">
                <a:solidFill>
                  <a:schemeClr val="lt1"/>
                </a:solidFill>
                <a:latin typeface="Garamond"/>
                <a:ea typeface="Garamond"/>
                <a:cs typeface="Garamond"/>
                <a:sym typeface="Garamond"/>
              </a:rPr>
            </a:br>
            <a:r>
              <a:rPr b="1" lang="en-US" sz="2800">
                <a:solidFill>
                  <a:schemeClr val="lt1"/>
                </a:solidFill>
                <a:latin typeface="Garamond"/>
                <a:ea typeface="Garamond"/>
                <a:cs typeface="Garamond"/>
                <a:sym typeface="Garamond"/>
              </a:rPr>
              <a:t>Objective: Racial equity</a:t>
            </a:r>
            <a:endParaRPr b="1" sz="2800">
              <a:solidFill>
                <a:srgbClr val="FFFFFF"/>
              </a:solidFill>
              <a:latin typeface="Garamond"/>
              <a:ea typeface="Garamond"/>
              <a:cs typeface="Garamond"/>
              <a:sym typeface="Garamond"/>
            </a:endParaRPr>
          </a:p>
        </p:txBody>
      </p:sp>
      <p:sp>
        <p:nvSpPr>
          <p:cNvPr id="374" name="Google Shape;374;p39"/>
          <p:cNvSpPr txBox="1"/>
          <p:nvPr/>
        </p:nvSpPr>
        <p:spPr>
          <a:xfrm>
            <a:off x="487355" y="9376201"/>
            <a:ext cx="128778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Posselt, J. R., Reyes, K. A., Slay, K. E., Kamimura, A., &amp; Porter, K. B. (2017). Equity efforts as boundary work: How symbolic and social boundaries shape access and inclusion in graduate education. </a:t>
            </a:r>
            <a:r>
              <a:rPr i="1" lang="en-US" sz="1800">
                <a:solidFill>
                  <a:schemeClr val="dk1"/>
                </a:solidFill>
                <a:latin typeface="Calibri"/>
                <a:ea typeface="Calibri"/>
                <a:cs typeface="Calibri"/>
                <a:sym typeface="Calibri"/>
              </a:rPr>
              <a:t>Teachers College Record</a:t>
            </a:r>
            <a:r>
              <a:rPr lang="en-US" sz="1800">
                <a:solidFill>
                  <a:schemeClr val="dk1"/>
                </a:solidFill>
                <a:latin typeface="Calibri"/>
                <a:ea typeface="Calibri"/>
                <a:cs typeface="Calibri"/>
                <a:sym typeface="Calibri"/>
              </a:rPr>
              <a:t>, </a:t>
            </a:r>
            <a:r>
              <a:rPr i="1" lang="en-US" sz="1800">
                <a:solidFill>
                  <a:schemeClr val="dk1"/>
                </a:solidFill>
                <a:latin typeface="Calibri"/>
                <a:ea typeface="Calibri"/>
                <a:cs typeface="Calibri"/>
                <a:sym typeface="Calibri"/>
              </a:rPr>
              <a:t>119</a:t>
            </a:r>
            <a:r>
              <a:rPr lang="en-US" sz="1800">
                <a:solidFill>
                  <a:schemeClr val="dk1"/>
                </a:solidFill>
                <a:latin typeface="Calibri"/>
                <a:ea typeface="Calibri"/>
                <a:cs typeface="Calibri"/>
                <a:sym typeface="Calibri"/>
              </a:rPr>
              <a:t>(10), 1-38.</a:t>
            </a:r>
            <a:endParaRPr sz="24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40"/>
          <p:cNvSpPr txBox="1"/>
          <p:nvPr>
            <p:ph idx="1" type="body"/>
          </p:nvPr>
        </p:nvSpPr>
        <p:spPr>
          <a:xfrm>
            <a:off x="543600" y="3089950"/>
            <a:ext cx="16459200" cy="4526100"/>
          </a:xfrm>
          <a:prstGeom prst="rect">
            <a:avLst/>
          </a:prstGeom>
          <a:noFill/>
          <a:ln>
            <a:noFill/>
          </a:ln>
        </p:spPr>
        <p:txBody>
          <a:bodyPr anchorCtr="0" anchor="t" bIns="45700" lIns="91425" spcFirstLastPara="1" rIns="91425" wrap="square" tIns="45700">
            <a:noAutofit/>
          </a:bodyPr>
          <a:lstStyle/>
          <a:p>
            <a:pPr indent="-685800" lvl="0" marL="685800" rtl="0" algn="l">
              <a:lnSpc>
                <a:spcPct val="150000"/>
              </a:lnSpc>
              <a:spcBef>
                <a:spcPts val="0"/>
              </a:spcBef>
              <a:spcAft>
                <a:spcPts val="0"/>
              </a:spcAft>
              <a:buClr>
                <a:schemeClr val="dk1"/>
              </a:buClr>
              <a:buSzPts val="3200"/>
              <a:buFont typeface="Arial"/>
              <a:buChar char="•"/>
            </a:pPr>
            <a:r>
              <a:rPr i="1" lang="en-US">
                <a:latin typeface="Calibri"/>
                <a:ea typeface="Calibri"/>
                <a:cs typeface="Calibri"/>
                <a:sym typeface="Calibri"/>
              </a:rPr>
              <a:t>Michigan Mandate: </a:t>
            </a:r>
            <a:r>
              <a:rPr lang="en-US">
                <a:latin typeface="Calibri"/>
                <a:ea typeface="Calibri"/>
                <a:cs typeface="Calibri"/>
                <a:sym typeface="Calibri"/>
              </a:rPr>
              <a:t>Aimed at increasing faculty diversity by coupling diversity and excellence</a:t>
            </a:r>
            <a:endParaRPr/>
          </a:p>
          <a:p>
            <a:pPr indent="-685800" lvl="0" marL="685800" rtl="0" algn="l">
              <a:lnSpc>
                <a:spcPct val="150000"/>
              </a:lnSpc>
              <a:spcBef>
                <a:spcPts val="640"/>
              </a:spcBef>
              <a:spcAft>
                <a:spcPts val="0"/>
              </a:spcAft>
              <a:buClr>
                <a:schemeClr val="dk1"/>
              </a:buClr>
              <a:buSzPts val="3200"/>
              <a:buFont typeface="Arial"/>
              <a:buChar char="•"/>
            </a:pPr>
            <a:r>
              <a:rPr i="1" lang="en-US">
                <a:latin typeface="Calibri"/>
                <a:ea typeface="Calibri"/>
                <a:cs typeface="Calibri"/>
                <a:sym typeface="Calibri"/>
              </a:rPr>
              <a:t>Visionary Leadership</a:t>
            </a:r>
            <a:r>
              <a:rPr lang="en-US">
                <a:latin typeface="Calibri"/>
                <a:ea typeface="Calibri"/>
                <a:cs typeface="Calibri"/>
                <a:sym typeface="Calibri"/>
              </a:rPr>
              <a:t> of Roy Clarke, the program’s first director.</a:t>
            </a:r>
            <a:endParaRPr/>
          </a:p>
          <a:p>
            <a:pPr indent="-685800" lvl="0" marL="685800" rtl="0" algn="l">
              <a:lnSpc>
                <a:spcPct val="150000"/>
              </a:lnSpc>
              <a:spcBef>
                <a:spcPts val="640"/>
              </a:spcBef>
              <a:spcAft>
                <a:spcPts val="0"/>
              </a:spcAft>
              <a:buClr>
                <a:schemeClr val="dk1"/>
              </a:buClr>
              <a:buSzPts val="3200"/>
              <a:buFont typeface="Arial"/>
              <a:buChar char="•"/>
            </a:pPr>
            <a:r>
              <a:rPr lang="en-US">
                <a:latin typeface="Calibri"/>
                <a:ea typeface="Calibri"/>
                <a:cs typeface="Calibri"/>
                <a:sym typeface="Calibri"/>
              </a:rPr>
              <a:t>Leaders redesigned core elements of the program to create conditions that would be help facilitate equity &amp; inclusion.</a:t>
            </a:r>
            <a:endParaRPr/>
          </a:p>
          <a:p>
            <a:pPr indent="-685800" lvl="1" marL="1085850" rtl="0" algn="l">
              <a:lnSpc>
                <a:spcPct val="150000"/>
              </a:lnSpc>
              <a:spcBef>
                <a:spcPts val="640"/>
              </a:spcBef>
              <a:spcAft>
                <a:spcPts val="0"/>
              </a:spcAft>
              <a:buClr>
                <a:schemeClr val="dk1"/>
              </a:buClr>
              <a:buSzPts val="3200"/>
              <a:buFont typeface="Arial"/>
              <a:buChar char="•"/>
            </a:pPr>
            <a:r>
              <a:rPr i="1" lang="en-US" sz="3200">
                <a:latin typeface="Calibri"/>
                <a:ea typeface="Calibri"/>
                <a:cs typeface="Calibri"/>
                <a:sym typeface="Calibri"/>
              </a:rPr>
              <a:t>Reimagining their identity relative to a ‘typical physics department’ </a:t>
            </a:r>
            <a:r>
              <a:rPr lang="en-US" sz="3200">
                <a:latin typeface="Calibri"/>
                <a:ea typeface="Calibri"/>
                <a:cs typeface="Calibri"/>
                <a:sym typeface="Calibri"/>
              </a:rPr>
              <a:t>where cultural boundaries = barriers</a:t>
            </a:r>
            <a:endParaRPr/>
          </a:p>
          <a:p>
            <a:pPr indent="-685800" lvl="1" marL="1085850" rtl="0" algn="l">
              <a:lnSpc>
                <a:spcPct val="150000"/>
              </a:lnSpc>
              <a:spcBef>
                <a:spcPts val="640"/>
              </a:spcBef>
              <a:spcAft>
                <a:spcPts val="0"/>
              </a:spcAft>
              <a:buClr>
                <a:schemeClr val="dk1"/>
              </a:buClr>
              <a:buSzPts val="3200"/>
              <a:buFont typeface="Arial"/>
              <a:buChar char="•"/>
            </a:pPr>
            <a:r>
              <a:rPr lang="en-US" sz="3200">
                <a:latin typeface="Calibri"/>
                <a:ea typeface="Calibri"/>
                <a:cs typeface="Calibri"/>
                <a:sym typeface="Calibri"/>
              </a:rPr>
              <a:t>Redesigning policies and practices accordingly</a:t>
            </a:r>
            <a:endParaRPr/>
          </a:p>
          <a:p>
            <a:pPr indent="-533400" lvl="1" marL="1085850" rtl="0" algn="l">
              <a:lnSpc>
                <a:spcPct val="150000"/>
              </a:lnSpc>
              <a:spcBef>
                <a:spcPts val="480"/>
              </a:spcBef>
              <a:spcAft>
                <a:spcPts val="0"/>
              </a:spcAft>
              <a:buClr>
                <a:schemeClr val="dk1"/>
              </a:buClr>
              <a:buSzPts val="2400"/>
              <a:buFont typeface="Arial"/>
              <a:buNone/>
            </a:pPr>
            <a:r>
              <a:t/>
            </a:r>
            <a:endParaRPr sz="2400">
              <a:latin typeface="Calibri"/>
              <a:ea typeface="Calibri"/>
              <a:cs typeface="Calibri"/>
              <a:sym typeface="Calibri"/>
            </a:endParaRPr>
          </a:p>
          <a:p>
            <a:pPr indent="-508000" lvl="0" marL="685800" rtl="0" algn="l">
              <a:lnSpc>
                <a:spcPct val="150000"/>
              </a:lnSpc>
              <a:spcBef>
                <a:spcPts val="560"/>
              </a:spcBef>
              <a:spcAft>
                <a:spcPts val="0"/>
              </a:spcAft>
              <a:buClr>
                <a:schemeClr val="dk1"/>
              </a:buClr>
              <a:buSzPts val="2800"/>
              <a:buFont typeface="Arial"/>
              <a:buNone/>
            </a:pPr>
            <a:r>
              <a:t/>
            </a:r>
            <a:endParaRPr sz="2800">
              <a:latin typeface="Calibri"/>
              <a:ea typeface="Calibri"/>
              <a:cs typeface="Calibri"/>
              <a:sym typeface="Calibri"/>
            </a:endParaRPr>
          </a:p>
          <a:p>
            <a:pPr indent="-508000" lvl="0" marL="685800" rtl="0" algn="l">
              <a:lnSpc>
                <a:spcPct val="150000"/>
              </a:lnSpc>
              <a:spcBef>
                <a:spcPts val="560"/>
              </a:spcBef>
              <a:spcAft>
                <a:spcPts val="0"/>
              </a:spcAft>
              <a:buClr>
                <a:schemeClr val="dk1"/>
              </a:buClr>
              <a:buSzPts val="2800"/>
              <a:buFont typeface="Arial"/>
              <a:buNone/>
            </a:pPr>
            <a:r>
              <a:t/>
            </a:r>
            <a:endParaRPr sz="2800">
              <a:latin typeface="Calibri"/>
              <a:ea typeface="Calibri"/>
              <a:cs typeface="Calibri"/>
              <a:sym typeface="Calibri"/>
            </a:endParaRPr>
          </a:p>
        </p:txBody>
      </p:sp>
      <p:sp>
        <p:nvSpPr>
          <p:cNvPr id="381" name="Google Shape;381;p40"/>
          <p:cNvSpPr/>
          <p:nvPr/>
        </p:nvSpPr>
        <p:spPr>
          <a:xfrm rot="10800000">
            <a:off x="9384000" y="9334626"/>
            <a:ext cx="8904000" cy="321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40"/>
          <p:cNvSpPr txBox="1"/>
          <p:nvPr/>
        </p:nvSpPr>
        <p:spPr>
          <a:xfrm>
            <a:off x="487355" y="9376201"/>
            <a:ext cx="12877800" cy="800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300">
                <a:solidFill>
                  <a:schemeClr val="dk1"/>
                </a:solidFill>
                <a:latin typeface="Calibri"/>
                <a:ea typeface="Calibri"/>
                <a:cs typeface="Calibri"/>
                <a:sym typeface="Calibri"/>
              </a:rPr>
              <a:t>Posselt, J., Porter, K. B., &amp; Kamimura, A. (2018). Organizational pathways toward gender equity in doctoral education: Chemistry and civil engineering compared. </a:t>
            </a:r>
            <a:r>
              <a:rPr i="1" lang="en-US" sz="2300">
                <a:solidFill>
                  <a:schemeClr val="dk1"/>
                </a:solidFill>
                <a:latin typeface="Calibri"/>
                <a:ea typeface="Calibri"/>
                <a:cs typeface="Calibri"/>
                <a:sym typeface="Calibri"/>
              </a:rPr>
              <a:t>American Journal of Education</a:t>
            </a:r>
            <a:r>
              <a:rPr lang="en-US" sz="2300">
                <a:solidFill>
                  <a:schemeClr val="dk1"/>
                </a:solidFill>
                <a:latin typeface="Calibri"/>
                <a:ea typeface="Calibri"/>
                <a:cs typeface="Calibri"/>
                <a:sym typeface="Calibri"/>
              </a:rPr>
              <a:t>, </a:t>
            </a:r>
            <a:r>
              <a:rPr i="1" lang="en-US" sz="2300">
                <a:solidFill>
                  <a:schemeClr val="dk1"/>
                </a:solidFill>
                <a:latin typeface="Calibri"/>
                <a:ea typeface="Calibri"/>
                <a:cs typeface="Calibri"/>
                <a:sym typeface="Calibri"/>
              </a:rPr>
              <a:t>124</a:t>
            </a:r>
            <a:r>
              <a:rPr lang="en-US" sz="2300">
                <a:solidFill>
                  <a:schemeClr val="dk1"/>
                </a:solidFill>
                <a:latin typeface="Calibri"/>
                <a:ea typeface="Calibri"/>
                <a:cs typeface="Calibri"/>
                <a:sym typeface="Calibri"/>
              </a:rPr>
              <a:t>(4), 383-410.</a:t>
            </a:r>
            <a:endParaRPr/>
          </a:p>
        </p:txBody>
      </p:sp>
      <p:pic>
        <p:nvPicPr>
          <p:cNvPr id="383" name="Google Shape;383;p40"/>
          <p:cNvPicPr preferRelativeResize="0"/>
          <p:nvPr/>
        </p:nvPicPr>
        <p:blipFill rotWithShape="1">
          <a:blip r:embed="rId3">
            <a:alphaModFix/>
          </a:blip>
          <a:srcRect b="0" l="30024" r="53428" t="0"/>
          <a:stretch/>
        </p:blipFill>
        <p:spPr>
          <a:xfrm rot="5400000">
            <a:off x="7961381" y="-10333121"/>
            <a:ext cx="2365241" cy="20348816"/>
          </a:xfrm>
          <a:prstGeom prst="rect">
            <a:avLst/>
          </a:prstGeom>
          <a:noFill/>
          <a:ln>
            <a:noFill/>
          </a:ln>
        </p:spPr>
      </p:pic>
      <p:sp>
        <p:nvSpPr>
          <p:cNvPr id="384" name="Google Shape;384;p40"/>
          <p:cNvSpPr/>
          <p:nvPr/>
        </p:nvSpPr>
        <p:spPr>
          <a:xfrm>
            <a:off x="-1638300" y="-733999"/>
            <a:ext cx="21640800" cy="11430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40"/>
          <p:cNvSpPr/>
          <p:nvPr/>
        </p:nvSpPr>
        <p:spPr>
          <a:xfrm rot="10800000">
            <a:off x="16204030" y="686413"/>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40"/>
          <p:cNvSpPr txBox="1"/>
          <p:nvPr/>
        </p:nvSpPr>
        <p:spPr>
          <a:xfrm>
            <a:off x="543600" y="1648800"/>
            <a:ext cx="17277000" cy="861900"/>
          </a:xfrm>
          <a:prstGeom prst="rect">
            <a:avLst/>
          </a:prstGeom>
          <a:noFill/>
          <a:ln>
            <a:noFill/>
          </a:ln>
        </p:spPr>
        <p:txBody>
          <a:bodyPr anchorCtr="0" anchor="t" bIns="0" lIns="0" spcFirstLastPara="1" rIns="0" wrap="square" tIns="0">
            <a:spAutoFit/>
          </a:bodyPr>
          <a:lstStyle/>
          <a:p>
            <a:pPr indent="0" lvl="0" marL="0" marR="0" rtl="0" algn="l">
              <a:lnSpc>
                <a:spcPct val="131005"/>
              </a:lnSpc>
              <a:spcBef>
                <a:spcPts val="0"/>
              </a:spcBef>
              <a:spcAft>
                <a:spcPts val="0"/>
              </a:spcAft>
              <a:buNone/>
            </a:pPr>
            <a:r>
              <a:rPr b="1" lang="en-US" sz="5599">
                <a:solidFill>
                  <a:srgbClr val="1E3D58"/>
                </a:solidFill>
                <a:latin typeface="Raleway"/>
                <a:ea typeface="Raleway"/>
                <a:cs typeface="Raleway"/>
                <a:sym typeface="Raleway"/>
              </a:rPr>
              <a:t>Case Details</a:t>
            </a:r>
            <a:endParaRPr i="1" sz="3500">
              <a:latin typeface="Raleway"/>
              <a:ea typeface="Raleway"/>
              <a:cs typeface="Raleway"/>
              <a:sym typeface="Raleway"/>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41"/>
          <p:cNvSpPr/>
          <p:nvPr/>
        </p:nvSpPr>
        <p:spPr>
          <a:xfrm>
            <a:off x="0" y="1181100"/>
            <a:ext cx="7050600" cy="9165300"/>
          </a:xfrm>
          <a:prstGeom prst="rect">
            <a:avLst/>
          </a:prstGeom>
          <a:solidFill>
            <a:srgbClr val="2440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41"/>
          <p:cNvSpPr/>
          <p:nvPr/>
        </p:nvSpPr>
        <p:spPr>
          <a:xfrm rot="-5400000">
            <a:off x="3264728" y="5919590"/>
            <a:ext cx="9813900" cy="321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3" name="Google Shape;393;p41"/>
          <p:cNvGrpSpPr/>
          <p:nvPr/>
        </p:nvGrpSpPr>
        <p:grpSpPr>
          <a:xfrm>
            <a:off x="9478552" y="1731219"/>
            <a:ext cx="7800775" cy="9081523"/>
            <a:chOff x="0" y="-899530"/>
            <a:chExt cx="10401033" cy="12315600"/>
          </a:xfrm>
        </p:grpSpPr>
        <p:sp>
          <p:nvSpPr>
            <p:cNvPr id="394" name="Google Shape;394;p41"/>
            <p:cNvSpPr txBox="1"/>
            <p:nvPr/>
          </p:nvSpPr>
          <p:spPr>
            <a:xfrm>
              <a:off x="33" y="-899530"/>
              <a:ext cx="10401000" cy="123156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3900">
                  <a:solidFill>
                    <a:srgbClr val="244061"/>
                  </a:solidFill>
                  <a:latin typeface="Calibri"/>
                  <a:ea typeface="Calibri"/>
                  <a:cs typeface="Calibri"/>
                  <a:sym typeface="Calibri"/>
                </a:rPr>
                <a:t>DOMAINS OF BOUNDARY CHANGE &amp; PRACTICES REDEFINED</a:t>
              </a:r>
              <a:endParaRPr sz="2100">
                <a:solidFill>
                  <a:srgbClr val="244061"/>
                </a:solidFill>
                <a:latin typeface="Calibri"/>
                <a:ea typeface="Calibri"/>
                <a:cs typeface="Calibri"/>
                <a:sym typeface="Calibri"/>
              </a:endParaRPr>
            </a:p>
            <a:p>
              <a:pPr indent="0" lvl="0" marL="0" marR="0" rtl="0" algn="l">
                <a:spcBef>
                  <a:spcPts val="0"/>
                </a:spcBef>
                <a:spcAft>
                  <a:spcPts val="0"/>
                </a:spcAft>
                <a:buNone/>
              </a:pPr>
              <a:r>
                <a:t/>
              </a:r>
              <a:endParaRPr sz="3200">
                <a:solidFill>
                  <a:schemeClr val="dk1"/>
                </a:solidFill>
                <a:latin typeface="Calibri"/>
                <a:ea typeface="Calibri"/>
                <a:cs typeface="Calibri"/>
                <a:sym typeface="Calibri"/>
              </a:endParaRPr>
            </a:p>
            <a:p>
              <a:pPr indent="-514350" lvl="0" marL="514350" marR="0" rtl="0" algn="l">
                <a:spcBef>
                  <a:spcPts val="0"/>
                </a:spcBef>
                <a:spcAft>
                  <a:spcPts val="0"/>
                </a:spcAft>
                <a:buClr>
                  <a:schemeClr val="dk1"/>
                </a:buClr>
                <a:buSzPts val="3200"/>
                <a:buFont typeface="Calibri"/>
                <a:buAutoNum type="arabicPeriod"/>
              </a:pPr>
              <a:r>
                <a:rPr lang="en-US" sz="3200">
                  <a:solidFill>
                    <a:schemeClr val="dk1"/>
                  </a:solidFill>
                  <a:latin typeface="Calibri"/>
                  <a:ea typeface="Calibri"/>
                  <a:cs typeface="Calibri"/>
                  <a:sym typeface="Calibri"/>
                </a:rPr>
                <a:t>Intellectual goals of applying theory to problems →  individualized, interdisciplinary curriculum</a:t>
              </a:r>
              <a:endParaRPr/>
            </a:p>
            <a:p>
              <a:pPr indent="-311150" lvl="0" marL="514350" marR="0" rtl="0" algn="l">
                <a:spcBef>
                  <a:spcPts val="0"/>
                </a:spcBef>
                <a:spcAft>
                  <a:spcPts val="0"/>
                </a:spcAft>
                <a:buClr>
                  <a:schemeClr val="dk1"/>
                </a:buClr>
                <a:buSzPts val="3200"/>
                <a:buFont typeface="Calibri"/>
                <a:buNone/>
              </a:pPr>
              <a:r>
                <a:t/>
              </a:r>
              <a:endParaRPr sz="3200">
                <a:solidFill>
                  <a:schemeClr val="dk1"/>
                </a:solidFill>
                <a:latin typeface="Calibri"/>
                <a:ea typeface="Calibri"/>
                <a:cs typeface="Calibri"/>
                <a:sym typeface="Calibri"/>
              </a:endParaRPr>
            </a:p>
            <a:p>
              <a:pPr indent="-514350" lvl="0" marL="514350" marR="0" rtl="0" algn="l">
                <a:spcBef>
                  <a:spcPts val="0"/>
                </a:spcBef>
                <a:spcAft>
                  <a:spcPts val="0"/>
                </a:spcAft>
                <a:buClr>
                  <a:schemeClr val="dk1"/>
                </a:buClr>
                <a:buSzPts val="3200"/>
                <a:buFont typeface="Calibri"/>
                <a:buAutoNum type="arabicPeriod"/>
              </a:pPr>
              <a:r>
                <a:rPr lang="en-US" sz="3200">
                  <a:solidFill>
                    <a:schemeClr val="dk1"/>
                  </a:solidFill>
                  <a:latin typeface="Calibri"/>
                  <a:ea typeface="Calibri"/>
                  <a:cs typeface="Calibri"/>
                  <a:sym typeface="Calibri"/>
                </a:rPr>
                <a:t>Notion of the “ideal student” as “intellectually adventurous” → admissions &amp; recruitment</a:t>
              </a:r>
              <a:endParaRPr/>
            </a:p>
            <a:p>
              <a:pPr indent="-311150" lvl="0" marL="514350" marR="0" rtl="0" algn="l">
                <a:spcBef>
                  <a:spcPts val="0"/>
                </a:spcBef>
                <a:spcAft>
                  <a:spcPts val="0"/>
                </a:spcAft>
                <a:buClr>
                  <a:schemeClr val="dk1"/>
                </a:buClr>
                <a:buSzPts val="3200"/>
                <a:buFont typeface="Calibri"/>
                <a:buNone/>
              </a:pPr>
              <a:r>
                <a:t/>
              </a:r>
              <a:endParaRPr sz="3200">
                <a:solidFill>
                  <a:schemeClr val="dk1"/>
                </a:solidFill>
                <a:latin typeface="Calibri"/>
                <a:ea typeface="Calibri"/>
                <a:cs typeface="Calibri"/>
                <a:sym typeface="Calibri"/>
              </a:endParaRPr>
            </a:p>
            <a:p>
              <a:pPr indent="-514350" lvl="0" marL="514350" marR="0" rtl="0" algn="l">
                <a:spcBef>
                  <a:spcPts val="0"/>
                </a:spcBef>
                <a:spcAft>
                  <a:spcPts val="0"/>
                </a:spcAft>
                <a:buClr>
                  <a:schemeClr val="dk1"/>
                </a:buClr>
                <a:buSzPts val="3200"/>
                <a:buFont typeface="Calibri"/>
                <a:buAutoNum type="arabicPeriod"/>
              </a:pPr>
              <a:r>
                <a:rPr lang="en-US" sz="3200">
                  <a:solidFill>
                    <a:schemeClr val="dk1"/>
                  </a:solidFill>
                  <a:latin typeface="Calibri"/>
                  <a:ea typeface="Calibri"/>
                  <a:cs typeface="Calibri"/>
                  <a:sym typeface="Calibri"/>
                </a:rPr>
                <a:t>Role of administrative staff → respecting cultural translation as leadership </a:t>
              </a:r>
              <a:endParaRPr/>
            </a:p>
            <a:p>
              <a:pPr indent="-311150" lvl="0" marL="514350" marR="0" rtl="0" algn="l">
                <a:spcBef>
                  <a:spcPts val="0"/>
                </a:spcBef>
                <a:spcAft>
                  <a:spcPts val="0"/>
                </a:spcAft>
                <a:buClr>
                  <a:schemeClr val="dk1"/>
                </a:buClr>
                <a:buSzPts val="3200"/>
                <a:buFont typeface="Calibri"/>
                <a:buNone/>
              </a:pPr>
              <a:r>
                <a:t/>
              </a:r>
              <a:endParaRPr sz="3200">
                <a:solidFill>
                  <a:schemeClr val="dk1"/>
                </a:solidFill>
                <a:latin typeface="Calibri"/>
                <a:ea typeface="Calibri"/>
                <a:cs typeface="Calibri"/>
                <a:sym typeface="Calibri"/>
              </a:endParaRPr>
            </a:p>
            <a:p>
              <a:pPr indent="-514350" lvl="0" marL="514350" marR="0" rtl="0" algn="l">
                <a:spcBef>
                  <a:spcPts val="0"/>
                </a:spcBef>
                <a:spcAft>
                  <a:spcPts val="0"/>
                </a:spcAft>
                <a:buClr>
                  <a:schemeClr val="dk1"/>
                </a:buClr>
                <a:buSzPts val="3200"/>
                <a:buFont typeface="Calibri"/>
                <a:buAutoNum type="arabicPeriod"/>
              </a:pPr>
              <a:r>
                <a:rPr lang="en-US" sz="3200">
                  <a:solidFill>
                    <a:schemeClr val="dk1"/>
                  </a:solidFill>
                  <a:latin typeface="Calibri"/>
                  <a:ea typeface="Calibri"/>
                  <a:cs typeface="Calibri"/>
                  <a:sym typeface="Calibri"/>
                </a:rPr>
                <a:t>Family-like relationships in the program → support &amp; climate that was a competitive advantage</a:t>
              </a:r>
              <a:endParaRPr sz="3200">
                <a:solidFill>
                  <a:schemeClr val="dk1"/>
                </a:solidFill>
                <a:latin typeface="Calibri"/>
                <a:ea typeface="Calibri"/>
                <a:cs typeface="Calibri"/>
                <a:sym typeface="Calibri"/>
              </a:endParaRPr>
            </a:p>
            <a:p>
              <a:pPr indent="-311150" lvl="0" marL="514350" marR="0" rtl="0" algn="l">
                <a:spcBef>
                  <a:spcPts val="0"/>
                </a:spcBef>
                <a:spcAft>
                  <a:spcPts val="0"/>
                </a:spcAft>
                <a:buClr>
                  <a:schemeClr val="dk1"/>
                </a:buClr>
                <a:buSzPts val="3200"/>
                <a:buFont typeface="Calibri"/>
                <a:buNone/>
              </a:pPr>
              <a:r>
                <a:t/>
              </a:r>
              <a:endParaRPr sz="3200">
                <a:solidFill>
                  <a:schemeClr val="dk1"/>
                </a:solidFill>
                <a:latin typeface="Calibri"/>
                <a:ea typeface="Calibri"/>
                <a:cs typeface="Calibri"/>
                <a:sym typeface="Calibri"/>
              </a:endParaRPr>
            </a:p>
          </p:txBody>
        </p:sp>
        <p:sp>
          <p:nvSpPr>
            <p:cNvPr id="395" name="Google Shape;395;p41"/>
            <p:cNvSpPr txBox="1"/>
            <p:nvPr/>
          </p:nvSpPr>
          <p:spPr>
            <a:xfrm>
              <a:off x="0" y="4326782"/>
              <a:ext cx="10401000" cy="584400"/>
            </a:xfrm>
            <a:prstGeom prst="rect">
              <a:avLst/>
            </a:prstGeom>
            <a:noFill/>
            <a:ln>
              <a:noFill/>
            </a:ln>
          </p:spPr>
          <p:txBody>
            <a:bodyPr anchorCtr="0" anchor="t" bIns="0" lIns="0" spcFirstLastPara="1" rIns="0" wrap="square" tIns="0">
              <a:spAutoFit/>
            </a:bodyPr>
            <a:lstStyle/>
            <a:p>
              <a:pPr indent="0" lvl="1" marL="457200" marR="0" rtl="0" algn="l">
                <a:spcBef>
                  <a:spcPts val="0"/>
                </a:spcBef>
                <a:spcAft>
                  <a:spcPts val="0"/>
                </a:spcAft>
                <a:buNone/>
              </a:pPr>
              <a:r>
                <a:t/>
              </a:r>
              <a:endParaRPr b="0" i="0" sz="2800" u="none" cap="none" strike="noStrike">
                <a:solidFill>
                  <a:schemeClr val="dk1"/>
                </a:solidFill>
                <a:latin typeface="Calibri"/>
                <a:ea typeface="Calibri"/>
                <a:cs typeface="Calibri"/>
                <a:sym typeface="Calibri"/>
              </a:endParaRPr>
            </a:p>
          </p:txBody>
        </p:sp>
      </p:grpSp>
      <p:sp>
        <p:nvSpPr>
          <p:cNvPr id="396" name="Google Shape;396;p41"/>
          <p:cNvSpPr txBox="1"/>
          <p:nvPr/>
        </p:nvSpPr>
        <p:spPr>
          <a:xfrm>
            <a:off x="1371600" y="2171700"/>
            <a:ext cx="4648200" cy="4525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3600">
                <a:solidFill>
                  <a:schemeClr val="lt1"/>
                </a:solidFill>
                <a:latin typeface="Garamond"/>
                <a:ea typeface="Garamond"/>
                <a:cs typeface="Garamond"/>
                <a:sym typeface="Garamond"/>
              </a:rPr>
              <a:t>”The great power of physics is that it can be used to solve problems, to develop new technologies, to understand complicated interactions.”</a:t>
            </a:r>
            <a:endParaRPr/>
          </a:p>
          <a:p>
            <a:pPr indent="0" lvl="0" marL="0" marR="0" rtl="0" algn="l">
              <a:spcBef>
                <a:spcPts val="0"/>
              </a:spcBef>
              <a:spcAft>
                <a:spcPts val="0"/>
              </a:spcAft>
              <a:buNone/>
            </a:pPr>
            <a:r>
              <a:rPr b="1" lang="en-US" sz="3600">
                <a:solidFill>
                  <a:schemeClr val="lt1"/>
                </a:solidFill>
                <a:latin typeface="Garamond"/>
                <a:ea typeface="Garamond"/>
                <a:cs typeface="Garamond"/>
                <a:sym typeface="Garamond"/>
              </a:rPr>
              <a:t>-Former Director</a:t>
            </a:r>
            <a:endParaRPr/>
          </a:p>
        </p:txBody>
      </p:sp>
      <p:sp>
        <p:nvSpPr>
          <p:cNvPr id="397" name="Google Shape;397;p41"/>
          <p:cNvSpPr/>
          <p:nvPr/>
        </p:nvSpPr>
        <p:spPr>
          <a:xfrm>
            <a:off x="15011400" y="490598"/>
            <a:ext cx="2789400" cy="677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800">
                <a:solidFill>
                  <a:schemeClr val="dk1"/>
                </a:solidFill>
                <a:latin typeface="Raleway"/>
                <a:ea typeface="Raleway"/>
                <a:cs typeface="Raleway"/>
                <a:sym typeface="Raleway"/>
              </a:rPr>
              <a:t>case studies </a:t>
            </a:r>
            <a:endParaRPr sz="3800">
              <a:solidFill>
                <a:schemeClr val="dk1"/>
              </a:solidFill>
              <a:latin typeface="Raleway"/>
              <a:ea typeface="Raleway"/>
              <a:cs typeface="Raleway"/>
              <a:sym typeface="Raleway"/>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42"/>
          <p:cNvSpPr txBox="1"/>
          <p:nvPr/>
        </p:nvSpPr>
        <p:spPr>
          <a:xfrm>
            <a:off x="1212900" y="1737760"/>
            <a:ext cx="6718200" cy="14778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4800">
                <a:latin typeface="Raleway"/>
                <a:ea typeface="Raleway"/>
                <a:cs typeface="Raleway"/>
                <a:sym typeface="Raleway"/>
              </a:rPr>
              <a:t>Recall t</a:t>
            </a:r>
            <a:r>
              <a:rPr b="1" lang="en-US" sz="4800">
                <a:solidFill>
                  <a:srgbClr val="000000"/>
                </a:solidFill>
                <a:latin typeface="Raleway"/>
                <a:ea typeface="Raleway"/>
                <a:cs typeface="Raleway"/>
                <a:sym typeface="Raleway"/>
              </a:rPr>
              <a:t>his feedback loop...</a:t>
            </a:r>
            <a:endParaRPr b="1">
              <a:latin typeface="Raleway"/>
              <a:ea typeface="Raleway"/>
              <a:cs typeface="Raleway"/>
              <a:sym typeface="Raleway"/>
            </a:endParaRPr>
          </a:p>
        </p:txBody>
      </p:sp>
      <p:sp>
        <p:nvSpPr>
          <p:cNvPr id="403" name="Google Shape;403;p42"/>
          <p:cNvSpPr/>
          <p:nvPr/>
        </p:nvSpPr>
        <p:spPr>
          <a:xfrm>
            <a:off x="1028700" y="9226074"/>
            <a:ext cx="17860200" cy="321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42"/>
          <p:cNvSpPr/>
          <p:nvPr/>
        </p:nvSpPr>
        <p:spPr>
          <a:xfrm>
            <a:off x="14725456" y="749165"/>
            <a:ext cx="2886000" cy="677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800">
                <a:latin typeface="Raleway"/>
                <a:ea typeface="Raleway"/>
                <a:cs typeface="Raleway"/>
                <a:sym typeface="Raleway"/>
              </a:rPr>
              <a:t>case studies</a:t>
            </a:r>
            <a:endParaRPr sz="3800">
              <a:solidFill>
                <a:schemeClr val="dk1"/>
              </a:solidFill>
              <a:latin typeface="Raleway"/>
              <a:ea typeface="Raleway"/>
              <a:cs typeface="Raleway"/>
              <a:sym typeface="Raleway"/>
            </a:endParaRPr>
          </a:p>
        </p:txBody>
      </p:sp>
      <p:grpSp>
        <p:nvGrpSpPr>
          <p:cNvPr id="405" name="Google Shape;405;p42"/>
          <p:cNvGrpSpPr/>
          <p:nvPr/>
        </p:nvGrpSpPr>
        <p:grpSpPr>
          <a:xfrm>
            <a:off x="6555008" y="1147984"/>
            <a:ext cx="8882070" cy="7279715"/>
            <a:chOff x="154208" y="652684"/>
            <a:chExt cx="8882070" cy="7279715"/>
          </a:xfrm>
        </p:grpSpPr>
        <p:sp>
          <p:nvSpPr>
            <p:cNvPr id="406" name="Google Shape;406;p42"/>
            <p:cNvSpPr/>
            <p:nvPr/>
          </p:nvSpPr>
          <p:spPr>
            <a:xfrm>
              <a:off x="1312647" y="795484"/>
              <a:ext cx="6862800" cy="6862800"/>
            </a:xfrm>
            <a:custGeom>
              <a:rect b="b" l="l" r="r" t="t"/>
              <a:pathLst>
                <a:path extrusionOk="0" h="120000" w="120000">
                  <a:moveTo>
                    <a:pt x="81867" y="7378"/>
                  </a:moveTo>
                  <a:lnTo>
                    <a:pt x="81867" y="7378"/>
                  </a:lnTo>
                  <a:cubicBezTo>
                    <a:pt x="105146" y="17052"/>
                    <a:pt x="119303" y="40872"/>
                    <a:pt x="116674" y="65943"/>
                  </a:cubicBezTo>
                  <a:cubicBezTo>
                    <a:pt x="114045" y="91015"/>
                    <a:pt x="95255" y="111379"/>
                    <a:pt x="70475" y="116013"/>
                  </a:cubicBezTo>
                  <a:cubicBezTo>
                    <a:pt x="45696" y="120647"/>
                    <a:pt x="20816" y="108449"/>
                    <a:pt x="9304" y="86022"/>
                  </a:cubicBezTo>
                  <a:cubicBezTo>
                    <a:pt x="-2208" y="63595"/>
                    <a:pt x="2384" y="36270"/>
                    <a:pt x="20594" y="18837"/>
                  </a:cubicBezTo>
                  <a:lnTo>
                    <a:pt x="18684" y="16514"/>
                  </a:lnTo>
                  <a:lnTo>
                    <a:pt x="25589" y="18146"/>
                  </a:lnTo>
                  <a:lnTo>
                    <a:pt x="26072" y="25500"/>
                  </a:lnTo>
                  <a:lnTo>
                    <a:pt x="24163" y="23178"/>
                  </a:lnTo>
                  <a:lnTo>
                    <a:pt x="24163" y="23178"/>
                  </a:lnTo>
                  <a:cubicBezTo>
                    <a:pt x="7901" y="39004"/>
                    <a:pt x="3947" y="63624"/>
                    <a:pt x="14434" y="83747"/>
                  </a:cubicBezTo>
                  <a:cubicBezTo>
                    <a:pt x="24921" y="103870"/>
                    <a:pt x="47366" y="114731"/>
                    <a:pt x="69654" y="110468"/>
                  </a:cubicBezTo>
                  <a:cubicBezTo>
                    <a:pt x="91941" y="106205"/>
                    <a:pt x="108793" y="87826"/>
                    <a:pt x="111114" y="65254"/>
                  </a:cubicBezTo>
                  <a:cubicBezTo>
                    <a:pt x="113434" y="42681"/>
                    <a:pt x="100672" y="21259"/>
                    <a:pt x="79718" y="12551"/>
                  </a:cubicBezTo>
                  <a:close/>
                </a:path>
              </a:pathLst>
            </a:custGeom>
            <a:solidFill>
              <a:srgbClr val="CFD7E7"/>
            </a:solidFill>
            <a:ln cap="flat" cmpd="sng" w="9525">
              <a:solidFill>
                <a:srgbClr val="DDD9C3"/>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42"/>
            <p:cNvSpPr/>
            <p:nvPr/>
          </p:nvSpPr>
          <p:spPr>
            <a:xfrm>
              <a:off x="2916693" y="652684"/>
              <a:ext cx="3654900" cy="2128200"/>
            </a:xfrm>
            <a:prstGeom prst="roundRect">
              <a:avLst>
                <a:gd fmla="val 16667" name="adj"/>
              </a:avLst>
            </a:prstGeom>
            <a:solidFill>
              <a:srgbClr val="1E3D58"/>
            </a:solidFill>
            <a:ln cap="flat" cmpd="sng" w="9525">
              <a:solidFill>
                <a:srgbClr val="244061"/>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42"/>
            <p:cNvSpPr txBox="1"/>
            <p:nvPr/>
          </p:nvSpPr>
          <p:spPr>
            <a:xfrm>
              <a:off x="3020576" y="756567"/>
              <a:ext cx="3447000" cy="1920300"/>
            </a:xfrm>
            <a:prstGeom prst="rect">
              <a:avLst/>
            </a:prstGeom>
            <a:solidFill>
              <a:srgbClr val="1E3D58"/>
            </a:solidFill>
            <a:ln>
              <a:noFill/>
            </a:ln>
          </p:spPr>
          <p:txBody>
            <a:bodyPr anchorCtr="0" anchor="ctr" bIns="121900" lIns="121900" spcFirstLastPara="1" rIns="121900" wrap="square" tIns="121900">
              <a:noAutofit/>
            </a:bodyPr>
            <a:lstStyle/>
            <a:p>
              <a:pPr indent="0" lvl="0" marL="0" marR="0" rtl="0" algn="ctr">
                <a:lnSpc>
                  <a:spcPct val="90000"/>
                </a:lnSpc>
                <a:spcBef>
                  <a:spcPts val="0"/>
                </a:spcBef>
                <a:spcAft>
                  <a:spcPts val="0"/>
                </a:spcAft>
                <a:buClr>
                  <a:schemeClr val="lt1"/>
                </a:buClr>
                <a:buSzPts val="3200"/>
                <a:buFont typeface="Calibri"/>
                <a:buNone/>
              </a:pPr>
              <a:r>
                <a:rPr lang="en-US" sz="3200">
                  <a:solidFill>
                    <a:schemeClr val="lt1"/>
                  </a:solidFill>
                  <a:latin typeface="Calibri"/>
                  <a:ea typeface="Calibri"/>
                  <a:cs typeface="Calibri"/>
                  <a:sym typeface="Calibri"/>
                </a:rPr>
                <a:t>Few women or people of color </a:t>
              </a:r>
              <a:endParaRPr/>
            </a:p>
          </p:txBody>
        </p:sp>
        <p:sp>
          <p:nvSpPr>
            <p:cNvPr id="409" name="Google Shape;409;p42"/>
            <p:cNvSpPr/>
            <p:nvPr/>
          </p:nvSpPr>
          <p:spPr>
            <a:xfrm>
              <a:off x="5380478" y="3120960"/>
              <a:ext cx="3655800" cy="2120100"/>
            </a:xfrm>
            <a:prstGeom prst="roundRect">
              <a:avLst>
                <a:gd fmla="val 16667" name="adj"/>
              </a:avLst>
            </a:prstGeom>
            <a:solidFill>
              <a:srgbClr val="1E3D58"/>
            </a:solidFill>
            <a:ln cap="flat" cmpd="sng" w="9525">
              <a:solidFill>
                <a:srgbClr val="244061"/>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42"/>
            <p:cNvSpPr txBox="1"/>
            <p:nvPr/>
          </p:nvSpPr>
          <p:spPr>
            <a:xfrm>
              <a:off x="5483967" y="3224449"/>
              <a:ext cx="3448800" cy="1913100"/>
            </a:xfrm>
            <a:prstGeom prst="rect">
              <a:avLst/>
            </a:prstGeom>
            <a:solidFill>
              <a:srgbClr val="1E3D58"/>
            </a:solidFill>
            <a:ln>
              <a:noFill/>
            </a:ln>
          </p:spPr>
          <p:txBody>
            <a:bodyPr anchorCtr="0" anchor="ctr" bIns="106675" lIns="106675" spcFirstLastPara="1" rIns="10667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Program admits a few such individuals, but does not question the rules.</a:t>
              </a:r>
              <a:endParaRPr/>
            </a:p>
          </p:txBody>
        </p:sp>
        <p:sp>
          <p:nvSpPr>
            <p:cNvPr id="411" name="Google Shape;411;p42"/>
            <p:cNvSpPr/>
            <p:nvPr/>
          </p:nvSpPr>
          <p:spPr>
            <a:xfrm>
              <a:off x="2103207" y="6305199"/>
              <a:ext cx="5281800" cy="1627200"/>
            </a:xfrm>
            <a:prstGeom prst="roundRect">
              <a:avLst>
                <a:gd fmla="val 16667" name="adj"/>
              </a:avLst>
            </a:prstGeom>
            <a:solidFill>
              <a:srgbClr val="1E3D58"/>
            </a:solidFill>
            <a:ln cap="flat" cmpd="sng" w="9525">
              <a:solidFill>
                <a:srgbClr val="244061"/>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42"/>
            <p:cNvSpPr txBox="1"/>
            <p:nvPr/>
          </p:nvSpPr>
          <p:spPr>
            <a:xfrm>
              <a:off x="2182647" y="6384639"/>
              <a:ext cx="5122800" cy="1468500"/>
            </a:xfrm>
            <a:prstGeom prst="rect">
              <a:avLst/>
            </a:prstGeom>
            <a:solidFill>
              <a:srgbClr val="1E3D58"/>
            </a:solidFill>
            <a:ln>
              <a:noFill/>
            </a:ln>
          </p:spPr>
          <p:txBody>
            <a:bodyPr anchorCtr="0" anchor="ctr" bIns="106675" lIns="106675" spcFirstLastPara="1" rIns="10667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Admitted students see lack of critical mass &amp;  pick up on climate cues</a:t>
              </a:r>
              <a:endParaRPr/>
            </a:p>
          </p:txBody>
        </p:sp>
        <p:sp>
          <p:nvSpPr>
            <p:cNvPr id="413" name="Google Shape;413;p42"/>
            <p:cNvSpPr/>
            <p:nvPr/>
          </p:nvSpPr>
          <p:spPr>
            <a:xfrm>
              <a:off x="154208" y="3064604"/>
              <a:ext cx="3654900" cy="2128200"/>
            </a:xfrm>
            <a:prstGeom prst="roundRect">
              <a:avLst>
                <a:gd fmla="val 16667" name="adj"/>
              </a:avLst>
            </a:prstGeom>
            <a:solidFill>
              <a:srgbClr val="1E3D58"/>
            </a:solidFill>
            <a:ln cap="flat" cmpd="sng" w="9525">
              <a:solidFill>
                <a:srgbClr val="244061"/>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42"/>
            <p:cNvSpPr txBox="1"/>
            <p:nvPr/>
          </p:nvSpPr>
          <p:spPr>
            <a:xfrm>
              <a:off x="258091" y="3168487"/>
              <a:ext cx="3447000" cy="1920300"/>
            </a:xfrm>
            <a:prstGeom prst="rect">
              <a:avLst/>
            </a:prstGeom>
            <a:solidFill>
              <a:srgbClr val="1E3D58"/>
            </a:solidFill>
            <a:ln>
              <a:noFill/>
            </a:ln>
          </p:spPr>
          <p:txBody>
            <a:bodyPr anchorCtr="0" anchor="ctr" bIns="121900" lIns="121900" spcFirstLastPara="1" rIns="121900" wrap="square" tIns="121900">
              <a:noAutofit/>
            </a:bodyPr>
            <a:lstStyle/>
            <a:p>
              <a:pPr indent="0" lvl="0" marL="0" marR="0" rtl="0" algn="ctr">
                <a:lnSpc>
                  <a:spcPct val="90000"/>
                </a:lnSpc>
                <a:spcBef>
                  <a:spcPts val="0"/>
                </a:spcBef>
                <a:spcAft>
                  <a:spcPts val="0"/>
                </a:spcAft>
                <a:buClr>
                  <a:schemeClr val="lt1"/>
                </a:buClr>
                <a:buSzPts val="3200"/>
                <a:buFont typeface="Calibri"/>
                <a:buNone/>
              </a:pPr>
              <a:r>
                <a:rPr lang="en-US" sz="3200">
                  <a:solidFill>
                    <a:schemeClr val="lt1"/>
                  </a:solidFill>
                  <a:latin typeface="Calibri"/>
                  <a:ea typeface="Calibri"/>
                  <a:cs typeface="Calibri"/>
                  <a:sym typeface="Calibri"/>
                </a:rPr>
                <a:t>Students enroll elsewhere.</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13" name="Shape 113"/>
        <p:cNvGrpSpPr/>
        <p:nvPr/>
      </p:nvGrpSpPr>
      <p:grpSpPr>
        <a:xfrm>
          <a:off x="0" y="0"/>
          <a:ext cx="0" cy="0"/>
          <a:chOff x="0" y="0"/>
          <a:chExt cx="0" cy="0"/>
        </a:xfrm>
      </p:grpSpPr>
      <p:sp>
        <p:nvSpPr>
          <p:cNvPr id="114" name="Google Shape;114;p16"/>
          <p:cNvSpPr txBox="1"/>
          <p:nvPr/>
        </p:nvSpPr>
        <p:spPr>
          <a:xfrm>
            <a:off x="2989400" y="4039600"/>
            <a:ext cx="13584000" cy="1308300"/>
          </a:xfrm>
          <a:prstGeom prst="rect">
            <a:avLst/>
          </a:prstGeom>
          <a:noFill/>
          <a:ln>
            <a:noFill/>
          </a:ln>
        </p:spPr>
        <p:txBody>
          <a:bodyPr anchorCtr="0" anchor="t" bIns="0" lIns="0" spcFirstLastPara="1" rIns="0" wrap="square" tIns="0">
            <a:spAutoFit/>
          </a:bodyPr>
          <a:lstStyle/>
          <a:p>
            <a:pPr indent="0" lvl="0" marL="0" marR="0" rtl="0" algn="l">
              <a:lnSpc>
                <a:spcPct val="131000"/>
              </a:lnSpc>
              <a:spcBef>
                <a:spcPts val="0"/>
              </a:spcBef>
              <a:spcAft>
                <a:spcPts val="0"/>
              </a:spcAft>
              <a:buNone/>
            </a:pPr>
            <a:r>
              <a:rPr b="1" lang="en-US" sz="8500">
                <a:solidFill>
                  <a:srgbClr val="1E3D58"/>
                </a:solidFill>
                <a:latin typeface="Raleway"/>
                <a:ea typeface="Raleway"/>
                <a:cs typeface="Raleway"/>
                <a:sym typeface="Raleway"/>
              </a:rPr>
              <a:t>Objectives &amp; Norms</a:t>
            </a:r>
            <a:endParaRPr sz="1700"/>
          </a:p>
        </p:txBody>
      </p:sp>
      <p:sp>
        <p:nvSpPr>
          <p:cNvPr id="115" name="Google Shape;115;p16"/>
          <p:cNvSpPr/>
          <p:nvPr/>
        </p:nvSpPr>
        <p:spPr>
          <a:xfrm>
            <a:off x="0" y="8915614"/>
            <a:ext cx="2885229" cy="684974"/>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1E3D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6"/>
          <p:cNvSpPr/>
          <p:nvPr/>
        </p:nvSpPr>
        <p:spPr>
          <a:xfrm rot="10800000">
            <a:off x="13387971" y="657088"/>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2650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6"/>
          <p:cNvSpPr/>
          <p:nvPr/>
        </p:nvSpPr>
        <p:spPr>
          <a:xfrm>
            <a:off x="16150121" y="657088"/>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2650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43"/>
          <p:cNvSpPr txBox="1"/>
          <p:nvPr/>
        </p:nvSpPr>
        <p:spPr>
          <a:xfrm>
            <a:off x="713682" y="1147979"/>
            <a:ext cx="6718200" cy="32325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4200">
                <a:latin typeface="Raleway"/>
                <a:ea typeface="Raleway"/>
                <a:cs typeface="Raleway"/>
                <a:sym typeface="Raleway"/>
              </a:rPr>
              <a:t>We learn from applied physics the potential of </a:t>
            </a:r>
            <a:r>
              <a:rPr b="1" lang="en-US" sz="4200">
                <a:solidFill>
                  <a:srgbClr val="000000"/>
                </a:solidFill>
                <a:latin typeface="Raleway"/>
                <a:ea typeface="Raleway"/>
                <a:cs typeface="Raleway"/>
                <a:sym typeface="Raleway"/>
              </a:rPr>
              <a:t>reimagining standard practices as levers for equity.</a:t>
            </a:r>
            <a:endParaRPr b="1" sz="800">
              <a:latin typeface="Raleway"/>
              <a:ea typeface="Raleway"/>
              <a:cs typeface="Raleway"/>
              <a:sym typeface="Raleway"/>
            </a:endParaRPr>
          </a:p>
        </p:txBody>
      </p:sp>
      <p:sp>
        <p:nvSpPr>
          <p:cNvPr id="420" name="Google Shape;420;p43"/>
          <p:cNvSpPr/>
          <p:nvPr/>
        </p:nvSpPr>
        <p:spPr>
          <a:xfrm>
            <a:off x="1028700" y="9226074"/>
            <a:ext cx="17860200" cy="321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43"/>
          <p:cNvSpPr/>
          <p:nvPr/>
        </p:nvSpPr>
        <p:spPr>
          <a:xfrm>
            <a:off x="14725456" y="749165"/>
            <a:ext cx="2886000" cy="677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800">
                <a:latin typeface="Raleway"/>
                <a:ea typeface="Raleway"/>
                <a:cs typeface="Raleway"/>
                <a:sym typeface="Raleway"/>
              </a:rPr>
              <a:t>case studies</a:t>
            </a:r>
            <a:endParaRPr sz="3800">
              <a:solidFill>
                <a:schemeClr val="dk1"/>
              </a:solidFill>
              <a:latin typeface="Raleway"/>
              <a:ea typeface="Raleway"/>
              <a:cs typeface="Raleway"/>
              <a:sym typeface="Raleway"/>
            </a:endParaRPr>
          </a:p>
        </p:txBody>
      </p:sp>
      <p:grpSp>
        <p:nvGrpSpPr>
          <p:cNvPr id="422" name="Google Shape;422;p43"/>
          <p:cNvGrpSpPr/>
          <p:nvPr/>
        </p:nvGrpSpPr>
        <p:grpSpPr>
          <a:xfrm>
            <a:off x="6555008" y="1147984"/>
            <a:ext cx="8882070" cy="7279715"/>
            <a:chOff x="154208" y="652684"/>
            <a:chExt cx="8882070" cy="7279715"/>
          </a:xfrm>
        </p:grpSpPr>
        <p:sp>
          <p:nvSpPr>
            <p:cNvPr id="423" name="Google Shape;423;p43"/>
            <p:cNvSpPr/>
            <p:nvPr/>
          </p:nvSpPr>
          <p:spPr>
            <a:xfrm>
              <a:off x="1312647" y="795484"/>
              <a:ext cx="6862800" cy="6862800"/>
            </a:xfrm>
            <a:custGeom>
              <a:rect b="b" l="l" r="r" t="t"/>
              <a:pathLst>
                <a:path extrusionOk="0" h="120000" w="120000">
                  <a:moveTo>
                    <a:pt x="81867" y="7378"/>
                  </a:moveTo>
                  <a:lnTo>
                    <a:pt x="81867" y="7378"/>
                  </a:lnTo>
                  <a:cubicBezTo>
                    <a:pt x="105146" y="17052"/>
                    <a:pt x="119303" y="40872"/>
                    <a:pt x="116674" y="65943"/>
                  </a:cubicBezTo>
                  <a:cubicBezTo>
                    <a:pt x="114045" y="91015"/>
                    <a:pt x="95255" y="111379"/>
                    <a:pt x="70475" y="116013"/>
                  </a:cubicBezTo>
                  <a:cubicBezTo>
                    <a:pt x="45696" y="120647"/>
                    <a:pt x="20816" y="108449"/>
                    <a:pt x="9304" y="86022"/>
                  </a:cubicBezTo>
                  <a:cubicBezTo>
                    <a:pt x="-2208" y="63595"/>
                    <a:pt x="2384" y="36270"/>
                    <a:pt x="20594" y="18837"/>
                  </a:cubicBezTo>
                  <a:lnTo>
                    <a:pt x="18684" y="16514"/>
                  </a:lnTo>
                  <a:lnTo>
                    <a:pt x="25589" y="18146"/>
                  </a:lnTo>
                  <a:lnTo>
                    <a:pt x="26072" y="25500"/>
                  </a:lnTo>
                  <a:lnTo>
                    <a:pt x="24163" y="23178"/>
                  </a:lnTo>
                  <a:lnTo>
                    <a:pt x="24163" y="23178"/>
                  </a:lnTo>
                  <a:cubicBezTo>
                    <a:pt x="7901" y="39004"/>
                    <a:pt x="3947" y="63624"/>
                    <a:pt x="14434" y="83747"/>
                  </a:cubicBezTo>
                  <a:cubicBezTo>
                    <a:pt x="24921" y="103870"/>
                    <a:pt x="47366" y="114731"/>
                    <a:pt x="69654" y="110468"/>
                  </a:cubicBezTo>
                  <a:cubicBezTo>
                    <a:pt x="91941" y="106205"/>
                    <a:pt x="108793" y="87826"/>
                    <a:pt x="111114" y="65254"/>
                  </a:cubicBezTo>
                  <a:cubicBezTo>
                    <a:pt x="113434" y="42681"/>
                    <a:pt x="100672" y="21259"/>
                    <a:pt x="79718" y="12551"/>
                  </a:cubicBezTo>
                  <a:close/>
                </a:path>
              </a:pathLst>
            </a:custGeom>
            <a:solidFill>
              <a:srgbClr val="CFD7E7"/>
            </a:solidFill>
            <a:ln cap="flat" cmpd="sng" w="9525">
              <a:solidFill>
                <a:srgbClr val="92CCE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43"/>
            <p:cNvSpPr/>
            <p:nvPr/>
          </p:nvSpPr>
          <p:spPr>
            <a:xfrm>
              <a:off x="2916693" y="652684"/>
              <a:ext cx="3654900" cy="2128200"/>
            </a:xfrm>
            <a:prstGeom prst="roundRect">
              <a:avLst>
                <a:gd fmla="val 16667" name="adj"/>
              </a:avLst>
            </a:prstGeom>
            <a:solidFill>
              <a:srgbClr val="1E3D58"/>
            </a:solidFill>
            <a:ln cap="flat" cmpd="sng" w="9525">
              <a:solidFill>
                <a:srgbClr val="244061"/>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43"/>
            <p:cNvSpPr txBox="1"/>
            <p:nvPr/>
          </p:nvSpPr>
          <p:spPr>
            <a:xfrm>
              <a:off x="3020576" y="756567"/>
              <a:ext cx="3447000" cy="1920300"/>
            </a:xfrm>
            <a:prstGeom prst="rect">
              <a:avLst/>
            </a:prstGeom>
            <a:solidFill>
              <a:srgbClr val="1E3D58"/>
            </a:solidFill>
            <a:ln>
              <a:noFill/>
            </a:ln>
          </p:spPr>
          <p:txBody>
            <a:bodyPr anchorCtr="0" anchor="ctr" bIns="121900" lIns="121900" spcFirstLastPara="1" rIns="121900" wrap="square" tIns="121900">
              <a:noAutofit/>
            </a:bodyPr>
            <a:lstStyle/>
            <a:p>
              <a:pPr indent="0" lvl="0" marL="0" marR="0" rtl="0" algn="ctr">
                <a:lnSpc>
                  <a:spcPct val="90000"/>
                </a:lnSpc>
                <a:spcBef>
                  <a:spcPts val="0"/>
                </a:spcBef>
                <a:spcAft>
                  <a:spcPts val="0"/>
                </a:spcAft>
                <a:buClr>
                  <a:schemeClr val="lt1"/>
                </a:buClr>
                <a:buSzPts val="3200"/>
                <a:buFont typeface="Calibri"/>
                <a:buNone/>
              </a:pPr>
              <a:r>
                <a:rPr lang="en-US" sz="3200">
                  <a:solidFill>
                    <a:schemeClr val="lt1"/>
                  </a:solidFill>
                  <a:latin typeface="Calibri"/>
                  <a:ea typeface="Calibri"/>
                  <a:cs typeface="Calibri"/>
                  <a:sym typeface="Calibri"/>
                </a:rPr>
                <a:t>Evaluation &amp; Assessment</a:t>
              </a:r>
              <a:endParaRPr/>
            </a:p>
          </p:txBody>
        </p:sp>
        <p:sp>
          <p:nvSpPr>
            <p:cNvPr id="426" name="Google Shape;426;p43"/>
            <p:cNvSpPr/>
            <p:nvPr/>
          </p:nvSpPr>
          <p:spPr>
            <a:xfrm>
              <a:off x="5380478" y="3120960"/>
              <a:ext cx="3655800" cy="2120100"/>
            </a:xfrm>
            <a:prstGeom prst="roundRect">
              <a:avLst>
                <a:gd fmla="val 16667" name="adj"/>
              </a:avLst>
            </a:prstGeom>
            <a:solidFill>
              <a:srgbClr val="1E3D58"/>
            </a:solidFill>
            <a:ln cap="flat" cmpd="sng" w="9525">
              <a:solidFill>
                <a:srgbClr val="244061"/>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43"/>
            <p:cNvSpPr txBox="1"/>
            <p:nvPr/>
          </p:nvSpPr>
          <p:spPr>
            <a:xfrm>
              <a:off x="5483967" y="3224449"/>
              <a:ext cx="3448800" cy="1913100"/>
            </a:xfrm>
            <a:prstGeom prst="rect">
              <a:avLst/>
            </a:prstGeom>
            <a:solidFill>
              <a:srgbClr val="1E3D58"/>
            </a:solidFill>
            <a:ln>
              <a:noFill/>
            </a:ln>
          </p:spPr>
          <p:txBody>
            <a:bodyPr anchorCtr="0" anchor="ctr" bIns="106675" lIns="106675" spcFirstLastPara="1" rIns="10667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Admissions</a:t>
              </a:r>
              <a:endParaRPr/>
            </a:p>
          </p:txBody>
        </p:sp>
        <p:sp>
          <p:nvSpPr>
            <p:cNvPr id="428" name="Google Shape;428;p43"/>
            <p:cNvSpPr/>
            <p:nvPr/>
          </p:nvSpPr>
          <p:spPr>
            <a:xfrm>
              <a:off x="2103207" y="6305199"/>
              <a:ext cx="5281800" cy="1627200"/>
            </a:xfrm>
            <a:prstGeom prst="roundRect">
              <a:avLst>
                <a:gd fmla="val 16667" name="adj"/>
              </a:avLst>
            </a:prstGeom>
            <a:solidFill>
              <a:srgbClr val="1E3D58"/>
            </a:solidFill>
            <a:ln cap="flat" cmpd="sng" w="9525">
              <a:solidFill>
                <a:srgbClr val="244061"/>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43"/>
            <p:cNvSpPr txBox="1"/>
            <p:nvPr/>
          </p:nvSpPr>
          <p:spPr>
            <a:xfrm>
              <a:off x="2182647" y="6384639"/>
              <a:ext cx="5122800" cy="1468500"/>
            </a:xfrm>
            <a:prstGeom prst="rect">
              <a:avLst/>
            </a:prstGeom>
            <a:solidFill>
              <a:srgbClr val="1E3D58"/>
            </a:solidFill>
            <a:ln>
              <a:noFill/>
            </a:ln>
          </p:spPr>
          <p:txBody>
            <a:bodyPr anchorCtr="0" anchor="ctr" bIns="106675" lIns="106675" spcFirstLastPara="1" rIns="10667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Climate &amp; Mentoring</a:t>
              </a:r>
              <a:endParaRPr/>
            </a:p>
          </p:txBody>
        </p:sp>
        <p:sp>
          <p:nvSpPr>
            <p:cNvPr id="430" name="Google Shape;430;p43"/>
            <p:cNvSpPr/>
            <p:nvPr/>
          </p:nvSpPr>
          <p:spPr>
            <a:xfrm>
              <a:off x="154208" y="3064604"/>
              <a:ext cx="3654900" cy="2128200"/>
            </a:xfrm>
            <a:prstGeom prst="roundRect">
              <a:avLst>
                <a:gd fmla="val 16667" name="adj"/>
              </a:avLst>
            </a:prstGeom>
            <a:solidFill>
              <a:srgbClr val="1E3D58"/>
            </a:solidFill>
            <a:ln cap="flat" cmpd="sng" w="9525">
              <a:solidFill>
                <a:srgbClr val="244061"/>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43"/>
            <p:cNvSpPr txBox="1"/>
            <p:nvPr/>
          </p:nvSpPr>
          <p:spPr>
            <a:xfrm>
              <a:off x="258091" y="3168487"/>
              <a:ext cx="3447000" cy="1920300"/>
            </a:xfrm>
            <a:prstGeom prst="rect">
              <a:avLst/>
            </a:prstGeom>
            <a:solidFill>
              <a:srgbClr val="1E3D58"/>
            </a:solidFill>
            <a:ln>
              <a:noFill/>
            </a:ln>
          </p:spPr>
          <p:txBody>
            <a:bodyPr anchorCtr="0" anchor="ctr" bIns="121900" lIns="121900" spcFirstLastPara="1" rIns="121900" wrap="square" tIns="121900">
              <a:noAutofit/>
            </a:bodyPr>
            <a:lstStyle/>
            <a:p>
              <a:pPr indent="0" lvl="0" marL="0" marR="0" rtl="0" algn="ctr">
                <a:lnSpc>
                  <a:spcPct val="90000"/>
                </a:lnSpc>
                <a:spcBef>
                  <a:spcPts val="0"/>
                </a:spcBef>
                <a:spcAft>
                  <a:spcPts val="0"/>
                </a:spcAft>
                <a:buClr>
                  <a:schemeClr val="lt1"/>
                </a:buClr>
                <a:buSzPts val="3200"/>
                <a:buFont typeface="Calibri"/>
                <a:buNone/>
              </a:pPr>
              <a:r>
                <a:rPr lang="en-US" sz="3200">
                  <a:solidFill>
                    <a:schemeClr val="lt1"/>
                  </a:solidFill>
                  <a:latin typeface="Calibri"/>
                  <a:ea typeface="Calibri"/>
                  <a:cs typeface="Calibri"/>
                  <a:sym typeface="Calibri"/>
                </a:rPr>
                <a:t>Recruitment</a:t>
              </a:r>
              <a:endParaRPr sz="3200">
                <a:solidFill>
                  <a:schemeClr val="lt1"/>
                </a:solidFill>
                <a:latin typeface="Calibri"/>
                <a:ea typeface="Calibri"/>
                <a:cs typeface="Calibri"/>
                <a:sym typeface="Calibri"/>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graphicFrame>
        <p:nvGraphicFramePr>
          <p:cNvPr id="436" name="Google Shape;436;p44"/>
          <p:cNvGraphicFramePr/>
          <p:nvPr/>
        </p:nvGraphicFramePr>
        <p:xfrm>
          <a:off x="2531513" y="1371600"/>
          <a:ext cx="3000000" cy="3000000"/>
        </p:xfrm>
        <a:graphic>
          <a:graphicData uri="http://schemas.openxmlformats.org/drawingml/2006/table">
            <a:tbl>
              <a:tblPr bandRow="1" firstRow="1">
                <a:noFill/>
                <a:tableStyleId>{308ECF83-4FE1-44F0-BB57-A9234B930889}</a:tableStyleId>
              </a:tblPr>
              <a:tblGrid>
                <a:gridCol w="2895600"/>
                <a:gridCol w="3314700"/>
                <a:gridCol w="3221575"/>
                <a:gridCol w="3793075"/>
              </a:tblGrid>
              <a:tr h="1133200">
                <a:tc>
                  <a:txBody>
                    <a:bodyPr/>
                    <a:lstStyle/>
                    <a:p>
                      <a:pPr indent="0" lvl="0" marL="0" marR="0" rtl="0" algn="l">
                        <a:spcBef>
                          <a:spcPts val="0"/>
                        </a:spcBef>
                        <a:spcAft>
                          <a:spcPts val="0"/>
                        </a:spcAft>
                        <a:buNone/>
                      </a:pPr>
                      <a:r>
                        <a:t/>
                      </a:r>
                      <a:endParaRPr sz="3200"/>
                    </a:p>
                  </a:txBody>
                  <a:tcPr marT="45725" marB="45725" marR="91450" marL="91450">
                    <a:solidFill>
                      <a:srgbClr val="265074"/>
                    </a:solidFill>
                  </a:tcPr>
                </a:tc>
                <a:tc>
                  <a:txBody>
                    <a:bodyPr/>
                    <a:lstStyle/>
                    <a:p>
                      <a:pPr indent="0" lvl="0" marL="0" marR="0" rtl="0" algn="l">
                        <a:spcBef>
                          <a:spcPts val="0"/>
                        </a:spcBef>
                        <a:spcAft>
                          <a:spcPts val="0"/>
                        </a:spcAft>
                        <a:buNone/>
                      </a:pPr>
                      <a:r>
                        <a:rPr lang="en-US" sz="3200"/>
                        <a:t>Definition</a:t>
                      </a:r>
                      <a:endParaRPr/>
                    </a:p>
                  </a:txBody>
                  <a:tcPr marT="45725" marB="45725" marR="91450" marL="91450">
                    <a:solidFill>
                      <a:srgbClr val="265074"/>
                    </a:solidFill>
                  </a:tcPr>
                </a:tc>
                <a:tc>
                  <a:txBody>
                    <a:bodyPr/>
                    <a:lstStyle/>
                    <a:p>
                      <a:pPr indent="0" lvl="0" marL="0" marR="0" rtl="0" algn="l">
                        <a:spcBef>
                          <a:spcPts val="0"/>
                        </a:spcBef>
                        <a:spcAft>
                          <a:spcPts val="0"/>
                        </a:spcAft>
                        <a:buNone/>
                      </a:pPr>
                      <a:r>
                        <a:rPr lang="en-US" sz="3200"/>
                        <a:t>Learning approach</a:t>
                      </a:r>
                      <a:endParaRPr/>
                    </a:p>
                  </a:txBody>
                  <a:tcPr marT="45725" marB="45725" marR="91450" marL="91450">
                    <a:solidFill>
                      <a:srgbClr val="265074"/>
                    </a:solidFill>
                  </a:tcPr>
                </a:tc>
                <a:tc>
                  <a:txBody>
                    <a:bodyPr/>
                    <a:lstStyle/>
                    <a:p>
                      <a:pPr indent="0" lvl="0" marL="0" marR="0" rtl="0" algn="l">
                        <a:spcBef>
                          <a:spcPts val="0"/>
                        </a:spcBef>
                        <a:spcAft>
                          <a:spcPts val="0"/>
                        </a:spcAft>
                        <a:buNone/>
                      </a:pPr>
                      <a:r>
                        <a:rPr lang="en-US" sz="3200"/>
                        <a:t>Potential equity outcomes</a:t>
                      </a:r>
                      <a:endParaRPr/>
                    </a:p>
                  </a:txBody>
                  <a:tcPr marT="45725" marB="45725" marR="91450" marL="91450">
                    <a:solidFill>
                      <a:srgbClr val="265074"/>
                    </a:solidFill>
                  </a:tcPr>
                </a:tc>
              </a:tr>
              <a:tr h="2687275">
                <a:tc>
                  <a:txBody>
                    <a:bodyPr/>
                    <a:lstStyle/>
                    <a:p>
                      <a:pPr indent="0" lvl="0" marL="0" marR="0" rtl="0" algn="ctr">
                        <a:spcBef>
                          <a:spcPts val="0"/>
                        </a:spcBef>
                        <a:spcAft>
                          <a:spcPts val="0"/>
                        </a:spcAft>
                        <a:buNone/>
                      </a:pPr>
                      <a:r>
                        <a:rPr b="1" lang="en-US" sz="3200"/>
                        <a:t>REFORM</a:t>
                      </a:r>
                      <a:endParaRPr/>
                    </a:p>
                  </a:txBody>
                  <a:tcPr marT="45725" marB="45725" marR="91450" marL="91450" anchor="ctr"/>
                </a:tc>
                <a:tc>
                  <a:txBody>
                    <a:bodyPr/>
                    <a:lstStyle/>
                    <a:p>
                      <a:pPr indent="0" lvl="0" marL="0" marR="0" rtl="0" algn="l">
                        <a:spcBef>
                          <a:spcPts val="0"/>
                        </a:spcBef>
                        <a:spcAft>
                          <a:spcPts val="0"/>
                        </a:spcAft>
                        <a:buNone/>
                      </a:pPr>
                      <a:r>
                        <a:rPr lang="en-US" sz="3200"/>
                        <a:t>Improvement through the removal of faults or abuses</a:t>
                      </a:r>
                      <a:endParaRPr/>
                    </a:p>
                  </a:txBody>
                  <a:tcPr marT="45725" marB="45725" marR="91450" marL="91450" anchor="ctr"/>
                </a:tc>
                <a:tc>
                  <a:txBody>
                    <a:bodyPr/>
                    <a:lstStyle/>
                    <a:p>
                      <a:pPr indent="0" lvl="0" marL="0" marR="0" rtl="0" algn="l">
                        <a:spcBef>
                          <a:spcPts val="0"/>
                        </a:spcBef>
                        <a:spcAft>
                          <a:spcPts val="0"/>
                        </a:spcAft>
                        <a:buNone/>
                      </a:pPr>
                      <a:r>
                        <a:rPr lang="en-US" sz="3200"/>
                        <a:t>Single loop learning emphasizes problem solving</a:t>
                      </a:r>
                      <a:endParaRPr/>
                    </a:p>
                  </a:txBody>
                  <a:tcPr marT="45725" marB="45725" marR="91450" marL="91450" anchor="ctr"/>
                </a:tc>
                <a:tc>
                  <a:txBody>
                    <a:bodyPr/>
                    <a:lstStyle/>
                    <a:p>
                      <a:pPr indent="0" lvl="0" marL="0" marR="0" rtl="0" algn="l">
                        <a:spcBef>
                          <a:spcPts val="0"/>
                        </a:spcBef>
                        <a:spcAft>
                          <a:spcPts val="0"/>
                        </a:spcAft>
                        <a:buNone/>
                      </a:pPr>
                      <a:r>
                        <a:rPr lang="en-US" sz="3200"/>
                        <a:t>Representation</a:t>
                      </a:r>
                      <a:endParaRPr/>
                    </a:p>
                  </a:txBody>
                  <a:tcPr marT="45725" marB="45725" marR="91450" marL="91450" anchor="ctr"/>
                </a:tc>
              </a:tr>
              <a:tr h="3723325">
                <a:tc>
                  <a:txBody>
                    <a:bodyPr/>
                    <a:lstStyle/>
                    <a:p>
                      <a:pPr indent="0" lvl="0" marL="0" marR="0" rtl="0" algn="ctr">
                        <a:spcBef>
                          <a:spcPts val="0"/>
                        </a:spcBef>
                        <a:spcAft>
                          <a:spcPts val="0"/>
                        </a:spcAft>
                        <a:buNone/>
                      </a:pPr>
                      <a:r>
                        <a:rPr b="1" lang="en-US" sz="3200"/>
                        <a:t>TRANSFORM</a:t>
                      </a:r>
                      <a:endParaRPr/>
                    </a:p>
                  </a:txBody>
                  <a:tcPr marT="45725" marB="45725" marR="91450" marL="91450" anchor="ctr"/>
                </a:tc>
                <a:tc>
                  <a:txBody>
                    <a:bodyPr/>
                    <a:lstStyle/>
                    <a:p>
                      <a:pPr indent="0" lvl="0" marL="0" marR="0" rtl="0" algn="l">
                        <a:spcBef>
                          <a:spcPts val="0"/>
                        </a:spcBef>
                        <a:spcAft>
                          <a:spcPts val="0"/>
                        </a:spcAft>
                        <a:buNone/>
                      </a:pPr>
                      <a:r>
                        <a:rPr lang="en-US" sz="3200"/>
                        <a:t>Thorough or dramatic change, including recreation</a:t>
                      </a:r>
                      <a:endParaRPr/>
                    </a:p>
                  </a:txBody>
                  <a:tcPr marT="45725" marB="45725" marR="91450" marL="91450" anchor="ctr"/>
                </a:tc>
                <a:tc>
                  <a:txBody>
                    <a:bodyPr/>
                    <a:lstStyle/>
                    <a:p>
                      <a:pPr indent="0" lvl="0" marL="0" marR="0" rtl="0" algn="l">
                        <a:spcBef>
                          <a:spcPts val="0"/>
                        </a:spcBef>
                        <a:spcAft>
                          <a:spcPts val="0"/>
                        </a:spcAft>
                        <a:buNone/>
                      </a:pPr>
                      <a:r>
                        <a:rPr lang="en-US" sz="3200"/>
                        <a:t>Double loop learning re-evaluates &amp; reframes goals &amp; values toward desired outcomes</a:t>
                      </a:r>
                      <a:endParaRPr/>
                    </a:p>
                  </a:txBody>
                  <a:tcPr marT="45725" marB="45725" marR="91450" marL="91450" anchor="ctr"/>
                </a:tc>
                <a:tc>
                  <a:txBody>
                    <a:bodyPr/>
                    <a:lstStyle/>
                    <a:p>
                      <a:pPr indent="0" lvl="0" marL="0" marR="0" rtl="0" algn="l">
                        <a:spcBef>
                          <a:spcPts val="0"/>
                        </a:spcBef>
                        <a:spcAft>
                          <a:spcPts val="0"/>
                        </a:spcAft>
                        <a:buNone/>
                      </a:pPr>
                      <a:r>
                        <a:rPr lang="en-US" sz="3200"/>
                        <a:t>Culture</a:t>
                      </a:r>
                      <a:endParaRPr/>
                    </a:p>
                  </a:txBody>
                  <a:tcPr marT="45725" marB="45725" marR="91450" marL="91450" anchor="ctr"/>
                </a:tc>
              </a:tr>
            </a:tbl>
          </a:graphicData>
        </a:graphic>
      </p:graphicFrame>
      <p:sp>
        <p:nvSpPr>
          <p:cNvPr id="437" name="Google Shape;437;p44"/>
          <p:cNvSpPr/>
          <p:nvPr/>
        </p:nvSpPr>
        <p:spPr>
          <a:xfrm>
            <a:off x="-1638300" y="-733999"/>
            <a:ext cx="21640800" cy="11430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45"/>
          <p:cNvSpPr txBox="1"/>
          <p:nvPr/>
        </p:nvSpPr>
        <p:spPr>
          <a:xfrm>
            <a:off x="10029007" y="5520295"/>
            <a:ext cx="7477500" cy="2257500"/>
          </a:xfrm>
          <a:prstGeom prst="rect">
            <a:avLst/>
          </a:prstGeom>
          <a:noFill/>
          <a:ln>
            <a:noFill/>
          </a:ln>
        </p:spPr>
        <p:txBody>
          <a:bodyPr anchorCtr="0" anchor="t" bIns="0" lIns="0" spcFirstLastPara="1" rIns="0" wrap="square" tIns="0">
            <a:spAutoFit/>
          </a:bodyPr>
          <a:lstStyle/>
          <a:p>
            <a:pPr indent="0" lvl="0" marL="0" marR="0" rtl="0" algn="r">
              <a:lnSpc>
                <a:spcPct val="166666"/>
              </a:lnSpc>
              <a:spcBef>
                <a:spcPts val="0"/>
              </a:spcBef>
              <a:spcAft>
                <a:spcPts val="0"/>
              </a:spcAft>
              <a:buNone/>
            </a:pPr>
            <a:r>
              <a:rPr b="1" lang="en-US" sz="5500">
                <a:latin typeface="Raleway"/>
                <a:ea typeface="Raleway"/>
                <a:cs typeface="Raleway"/>
                <a:sym typeface="Raleway"/>
              </a:rPr>
              <a:t>Activity 2: </a:t>
            </a:r>
            <a:endParaRPr b="1" sz="5500">
              <a:latin typeface="Raleway"/>
              <a:ea typeface="Raleway"/>
              <a:cs typeface="Raleway"/>
              <a:sym typeface="Raleway"/>
            </a:endParaRPr>
          </a:p>
          <a:p>
            <a:pPr indent="0" lvl="0" marL="0" marR="0" rtl="0" algn="r">
              <a:lnSpc>
                <a:spcPct val="166666"/>
              </a:lnSpc>
              <a:spcBef>
                <a:spcPts val="0"/>
              </a:spcBef>
              <a:spcAft>
                <a:spcPts val="0"/>
              </a:spcAft>
              <a:buNone/>
            </a:pPr>
            <a:r>
              <a:rPr b="1" lang="en-US" sz="5500">
                <a:latin typeface="Raleway"/>
                <a:ea typeface="Raleway"/>
                <a:cs typeface="Raleway"/>
                <a:sym typeface="Raleway"/>
              </a:rPr>
              <a:t>Discuss Case Studies</a:t>
            </a:r>
            <a:endParaRPr b="1" sz="5500">
              <a:latin typeface="Raleway"/>
              <a:ea typeface="Raleway"/>
              <a:cs typeface="Raleway"/>
              <a:sym typeface="Raleway"/>
            </a:endParaRPr>
          </a:p>
        </p:txBody>
      </p:sp>
      <p:sp>
        <p:nvSpPr>
          <p:cNvPr id="443" name="Google Shape;443;p45"/>
          <p:cNvSpPr txBox="1"/>
          <p:nvPr/>
        </p:nvSpPr>
        <p:spPr>
          <a:xfrm>
            <a:off x="1452025" y="1061598"/>
            <a:ext cx="8925900" cy="8589000"/>
          </a:xfrm>
          <a:prstGeom prst="rect">
            <a:avLst/>
          </a:prstGeom>
          <a:solidFill>
            <a:srgbClr val="E8ECF4"/>
          </a:solidFill>
          <a:ln>
            <a:noFill/>
          </a:ln>
        </p:spPr>
        <p:txBody>
          <a:bodyPr anchorCtr="0" anchor="t" bIns="45700" lIns="91425" spcFirstLastPara="1" rIns="91425" wrap="square" tIns="45700">
            <a:spAutoFit/>
          </a:bodyPr>
          <a:lstStyle/>
          <a:p>
            <a:pPr indent="-514350" lvl="0" marL="514350" marR="0" rtl="0" algn="l">
              <a:spcBef>
                <a:spcPts val="0"/>
              </a:spcBef>
              <a:spcAft>
                <a:spcPts val="0"/>
              </a:spcAft>
              <a:buClr>
                <a:schemeClr val="dk1"/>
              </a:buClr>
              <a:buSzPts val="3200"/>
              <a:buFont typeface="Calibri"/>
              <a:buAutoNum type="arabicPeriod"/>
            </a:pPr>
            <a:r>
              <a:rPr b="1" lang="en-US" sz="3200">
                <a:solidFill>
                  <a:schemeClr val="dk1"/>
                </a:solidFill>
                <a:latin typeface="Calibri"/>
                <a:ea typeface="Calibri"/>
                <a:cs typeface="Calibri"/>
                <a:sym typeface="Calibri"/>
              </a:rPr>
              <a:t>Introduce yourselves</a:t>
            </a:r>
            <a:endParaRPr/>
          </a:p>
          <a:p>
            <a:pPr indent="-514350" lvl="0" marL="514350" marR="0" rtl="0" algn="l">
              <a:spcBef>
                <a:spcPts val="0"/>
              </a:spcBef>
              <a:spcAft>
                <a:spcPts val="0"/>
              </a:spcAft>
              <a:buClr>
                <a:schemeClr val="dk1"/>
              </a:buClr>
              <a:buSzPts val="3200"/>
              <a:buFont typeface="Calibri"/>
              <a:buAutoNum type="arabicPeriod"/>
            </a:pPr>
            <a:r>
              <a:rPr b="1" lang="en-US" sz="3200">
                <a:solidFill>
                  <a:schemeClr val="dk1"/>
                </a:solidFill>
                <a:latin typeface="Calibri"/>
                <a:ea typeface="Calibri"/>
                <a:cs typeface="Calibri"/>
                <a:sym typeface="Calibri"/>
              </a:rPr>
              <a:t>Identify a notetaker &amp; a timekeeper </a:t>
            </a:r>
            <a:r>
              <a:rPr lang="en-US" sz="2000">
                <a:solidFill>
                  <a:schemeClr val="dk1"/>
                </a:solidFill>
                <a:latin typeface="Calibri"/>
                <a:ea typeface="Calibri"/>
                <a:cs typeface="Calibri"/>
                <a:sym typeface="Calibri"/>
              </a:rPr>
              <a:t>(Equity check: be mindful of who typically plays these roles, and please consider stepping up if you are not usually one of them.)</a:t>
            </a:r>
            <a:endParaRPr sz="3200">
              <a:solidFill>
                <a:schemeClr val="dk1"/>
              </a:solidFill>
              <a:latin typeface="Calibri"/>
              <a:ea typeface="Calibri"/>
              <a:cs typeface="Calibri"/>
              <a:sym typeface="Calibri"/>
            </a:endParaRPr>
          </a:p>
          <a:p>
            <a:pPr indent="-514350" lvl="0" marL="514350" marR="0" rtl="0" algn="l">
              <a:spcBef>
                <a:spcPts val="0"/>
              </a:spcBef>
              <a:spcAft>
                <a:spcPts val="0"/>
              </a:spcAft>
              <a:buClr>
                <a:schemeClr val="dk1"/>
              </a:buClr>
              <a:buSzPts val="3200"/>
              <a:buFont typeface="Calibri"/>
              <a:buAutoNum type="arabicPeriod"/>
            </a:pPr>
            <a:r>
              <a:rPr b="1" lang="en-US" sz="3200">
                <a:solidFill>
                  <a:schemeClr val="dk1"/>
                </a:solidFill>
                <a:latin typeface="Calibri"/>
                <a:ea typeface="Calibri"/>
                <a:cs typeface="Calibri"/>
                <a:sym typeface="Calibri"/>
              </a:rPr>
              <a:t>Discuss:</a:t>
            </a:r>
            <a:endParaRPr/>
          </a:p>
          <a:p>
            <a:pPr indent="0" lvl="1" marL="457200" marR="0" rtl="0" algn="l">
              <a:spcBef>
                <a:spcPts val="0"/>
              </a:spcBef>
              <a:spcAft>
                <a:spcPts val="0"/>
              </a:spcAft>
              <a:buNone/>
            </a:pPr>
            <a:r>
              <a:rPr b="1" i="0" lang="en-US" sz="3200" u="none" cap="none" strike="noStrike">
                <a:solidFill>
                  <a:schemeClr val="dk1"/>
                </a:solidFill>
                <a:latin typeface="Calibri"/>
                <a:ea typeface="Calibri"/>
                <a:cs typeface="Calibri"/>
                <a:sym typeface="Calibri"/>
              </a:rPr>
              <a:t>What was </a:t>
            </a:r>
            <a:r>
              <a:rPr b="1" i="1" lang="en-US" sz="3200" u="none" cap="none" strike="noStrike">
                <a:solidFill>
                  <a:schemeClr val="dk1"/>
                </a:solidFill>
                <a:latin typeface="Calibri"/>
                <a:ea typeface="Calibri"/>
                <a:cs typeface="Calibri"/>
                <a:sym typeface="Calibri"/>
              </a:rPr>
              <a:t>systemic </a:t>
            </a:r>
            <a:r>
              <a:rPr b="1" i="0" lang="en-US" sz="3200" u="none" cap="none" strike="noStrike">
                <a:solidFill>
                  <a:schemeClr val="dk1"/>
                </a:solidFill>
                <a:latin typeface="Calibri"/>
                <a:ea typeface="Calibri"/>
                <a:cs typeface="Calibri"/>
                <a:sym typeface="Calibri"/>
              </a:rPr>
              <a:t>about change</a:t>
            </a:r>
            <a:r>
              <a:rPr b="0" i="0" lang="en-US" sz="3200" u="none" cap="none" strike="noStrike">
                <a:solidFill>
                  <a:schemeClr val="dk1"/>
                </a:solidFill>
                <a:latin typeface="Calibri"/>
                <a:ea typeface="Calibri"/>
                <a:cs typeface="Calibri"/>
                <a:sym typeface="Calibri"/>
              </a:rPr>
              <a:t> in each of these cases? What feedbacks or dependencies might there be among your curriculum, admissions, recruitment, leadership, and climate?</a:t>
            </a:r>
            <a:endParaRPr/>
          </a:p>
          <a:p>
            <a:pPr indent="0" lvl="1" marL="457200" marR="0" rtl="0" algn="l">
              <a:spcBef>
                <a:spcPts val="0"/>
              </a:spcBef>
              <a:spcAft>
                <a:spcPts val="0"/>
              </a:spcAft>
              <a:buNone/>
            </a:pPr>
            <a:r>
              <a:rPr b="1" i="0" lang="en-US" sz="3200" u="none" cap="none" strike="noStrike">
                <a:solidFill>
                  <a:schemeClr val="dk1"/>
                </a:solidFill>
                <a:latin typeface="Calibri"/>
                <a:ea typeface="Calibri"/>
                <a:cs typeface="Calibri"/>
                <a:sym typeface="Calibri"/>
              </a:rPr>
              <a:t>What was</a:t>
            </a:r>
            <a:r>
              <a:rPr b="1" i="1" lang="en-US" sz="3200" u="none" cap="none" strike="noStrike">
                <a:solidFill>
                  <a:schemeClr val="dk1"/>
                </a:solidFill>
                <a:latin typeface="Calibri"/>
                <a:ea typeface="Calibri"/>
                <a:cs typeface="Calibri"/>
                <a:sym typeface="Calibri"/>
              </a:rPr>
              <a:t> cultural </a:t>
            </a:r>
            <a:r>
              <a:rPr b="1" i="0" lang="en-US" sz="3200" u="none" cap="none" strike="noStrike">
                <a:solidFill>
                  <a:schemeClr val="dk1"/>
                </a:solidFill>
                <a:latin typeface="Calibri"/>
                <a:ea typeface="Calibri"/>
                <a:cs typeface="Calibri"/>
                <a:sym typeface="Calibri"/>
              </a:rPr>
              <a:t>about change</a:t>
            </a:r>
            <a:r>
              <a:rPr b="0" i="0" lang="en-US" sz="3200" u="none" cap="none" strike="noStrike">
                <a:solidFill>
                  <a:schemeClr val="dk1"/>
                </a:solidFill>
                <a:latin typeface="Calibri"/>
                <a:ea typeface="Calibri"/>
                <a:cs typeface="Calibri"/>
                <a:sym typeface="Calibri"/>
              </a:rPr>
              <a:t> in each of these cases? What values, priorities, or goals are being debated/ negotiated in your program?</a:t>
            </a:r>
            <a:endParaRPr/>
          </a:p>
          <a:p>
            <a:pPr indent="0" lvl="1" marL="457200" marR="0" rtl="0" algn="l">
              <a:spcBef>
                <a:spcPts val="0"/>
              </a:spcBef>
              <a:spcAft>
                <a:spcPts val="0"/>
              </a:spcAft>
              <a:buNone/>
            </a:pPr>
            <a:r>
              <a:rPr b="1" i="0" lang="en-US" sz="3200" u="none" cap="none" strike="noStrike">
                <a:solidFill>
                  <a:schemeClr val="dk1"/>
                </a:solidFill>
                <a:latin typeface="Calibri"/>
                <a:ea typeface="Calibri"/>
                <a:cs typeface="Calibri"/>
                <a:sym typeface="Calibri"/>
              </a:rPr>
              <a:t>What is at least one nugget that you or your own graduate program can learn</a:t>
            </a:r>
            <a:r>
              <a:rPr b="0" i="0" lang="en-US" sz="3200" u="none" cap="none" strike="noStrike">
                <a:solidFill>
                  <a:schemeClr val="dk1"/>
                </a:solidFill>
                <a:latin typeface="Calibri"/>
                <a:ea typeface="Calibri"/>
                <a:cs typeface="Calibri"/>
                <a:sym typeface="Calibri"/>
              </a:rPr>
              <a:t> from either of these cases? </a:t>
            </a:r>
            <a:endParaRPr/>
          </a:p>
          <a:p>
            <a:pPr indent="0" lvl="1" marL="457200" marR="0" rtl="0" algn="l">
              <a:spcBef>
                <a:spcPts val="0"/>
              </a:spcBef>
              <a:spcAft>
                <a:spcPts val="0"/>
              </a:spcAft>
              <a:buNone/>
            </a:pPr>
            <a:r>
              <a:rPr b="1" i="0" lang="en-US" sz="3200" u="none" cap="none" strike="noStrike">
                <a:solidFill>
                  <a:schemeClr val="dk1"/>
                </a:solidFill>
                <a:latin typeface="Calibri"/>
                <a:ea typeface="Calibri"/>
                <a:cs typeface="Calibri"/>
                <a:sym typeface="Calibri"/>
              </a:rPr>
              <a:t>What resources would you need</a:t>
            </a:r>
            <a:r>
              <a:rPr b="0" i="0" lang="en-US" sz="3200" u="none" cap="none" strike="noStrike">
                <a:solidFill>
                  <a:schemeClr val="dk1"/>
                </a:solidFill>
                <a:latin typeface="Calibri"/>
                <a:ea typeface="Calibri"/>
                <a:cs typeface="Calibri"/>
                <a:sym typeface="Calibri"/>
              </a:rPr>
              <a:t> to make changes like these programs?</a:t>
            </a:r>
            <a:endParaRPr/>
          </a:p>
          <a:p>
            <a:pPr indent="0" lvl="0" marL="0" marR="0" rtl="0" algn="l">
              <a:spcBef>
                <a:spcPts val="0"/>
              </a:spcBef>
              <a:spcAft>
                <a:spcPts val="0"/>
              </a:spcAft>
              <a:buNone/>
            </a:pPr>
            <a:r>
              <a:rPr lang="en-US" sz="3200">
                <a:solidFill>
                  <a:schemeClr val="dk1"/>
                </a:solidFill>
                <a:latin typeface="Calibri"/>
                <a:ea typeface="Calibri"/>
                <a:cs typeface="Calibri"/>
                <a:sym typeface="Calibri"/>
              </a:rPr>
              <a:t>4. </a:t>
            </a:r>
            <a:r>
              <a:rPr b="1" lang="en-US" sz="3200">
                <a:solidFill>
                  <a:schemeClr val="dk1"/>
                </a:solidFill>
                <a:latin typeface="Calibri"/>
                <a:ea typeface="Calibri"/>
                <a:cs typeface="Calibri"/>
                <a:sym typeface="Calibri"/>
              </a:rPr>
              <a:t>Please log your answers to questions c &amp;/or d</a:t>
            </a:r>
            <a:endParaRPr/>
          </a:p>
        </p:txBody>
      </p:sp>
      <p:sp>
        <p:nvSpPr>
          <p:cNvPr id="444" name="Google Shape;444;p45"/>
          <p:cNvSpPr txBox="1"/>
          <p:nvPr/>
        </p:nvSpPr>
        <p:spPr>
          <a:xfrm>
            <a:off x="10029006" y="8056934"/>
            <a:ext cx="7477500" cy="846600"/>
          </a:xfrm>
          <a:prstGeom prst="rect">
            <a:avLst/>
          </a:prstGeom>
          <a:noFill/>
          <a:ln>
            <a:noFill/>
          </a:ln>
        </p:spPr>
        <p:txBody>
          <a:bodyPr anchorCtr="0" anchor="t" bIns="0" lIns="0" spcFirstLastPara="1" rIns="0" wrap="square" tIns="0">
            <a:spAutoFit/>
          </a:bodyPr>
          <a:lstStyle/>
          <a:p>
            <a:pPr indent="0" lvl="0" marL="0" marR="0" rtl="0" algn="r">
              <a:lnSpc>
                <a:spcPct val="166666"/>
              </a:lnSpc>
              <a:spcBef>
                <a:spcPts val="0"/>
              </a:spcBef>
              <a:spcAft>
                <a:spcPts val="0"/>
              </a:spcAft>
              <a:buNone/>
            </a:pPr>
            <a:r>
              <a:rPr b="1" lang="en-US" sz="5500">
                <a:solidFill>
                  <a:srgbClr val="000000"/>
                </a:solidFill>
                <a:latin typeface="Raleway"/>
                <a:ea typeface="Raleway"/>
                <a:cs typeface="Raleway"/>
                <a:sym typeface="Raleway"/>
              </a:rPr>
              <a:t>20 minutes</a:t>
            </a:r>
            <a:endParaRPr sz="1500">
              <a:latin typeface="Raleway"/>
              <a:ea typeface="Raleway"/>
              <a:cs typeface="Raleway"/>
              <a:sym typeface="Raleway"/>
            </a:endParaRPr>
          </a:p>
        </p:txBody>
      </p:sp>
      <p:sp>
        <p:nvSpPr>
          <p:cNvPr id="445" name="Google Shape;445;p45"/>
          <p:cNvSpPr/>
          <p:nvPr/>
        </p:nvSpPr>
        <p:spPr>
          <a:xfrm>
            <a:off x="11647269" y="1061604"/>
            <a:ext cx="5259300" cy="741300"/>
          </a:xfrm>
          <a:prstGeom prst="rect">
            <a:avLst/>
          </a:prstGeom>
          <a:noFill/>
          <a:ln>
            <a:noFill/>
          </a:ln>
        </p:spPr>
        <p:txBody>
          <a:bodyPr anchorCtr="0" anchor="t" bIns="45700" lIns="91425" spcFirstLastPara="1" rIns="91425" wrap="square" tIns="45700">
            <a:noAutofit/>
          </a:bodyPr>
          <a:lstStyle/>
          <a:p>
            <a:pPr indent="0" lvl="0" marL="0" marR="0" rtl="0" algn="ctr">
              <a:lnSpc>
                <a:spcPct val="75000"/>
              </a:lnSpc>
              <a:spcBef>
                <a:spcPts val="0"/>
              </a:spcBef>
              <a:spcAft>
                <a:spcPts val="0"/>
              </a:spcAft>
              <a:buNone/>
            </a:pPr>
            <a:r>
              <a:rPr b="1" lang="en-US" sz="6000">
                <a:solidFill>
                  <a:srgbClr val="C00000"/>
                </a:solidFill>
                <a:latin typeface="Garamond"/>
                <a:ea typeface="Garamond"/>
                <a:cs typeface="Garamond"/>
                <a:sym typeface="Garamond"/>
              </a:rPr>
              <a:t>bit.ly/3t1TIBj</a:t>
            </a:r>
            <a:endParaRPr/>
          </a:p>
        </p:txBody>
      </p:sp>
      <p:pic>
        <p:nvPicPr>
          <p:cNvPr id="446" name="Google Shape;446;p45"/>
          <p:cNvPicPr preferRelativeResize="0"/>
          <p:nvPr/>
        </p:nvPicPr>
        <p:blipFill rotWithShape="1">
          <a:blip r:embed="rId3">
            <a:alphaModFix/>
          </a:blip>
          <a:srcRect b="0" l="27814" r="50566" t="32427"/>
          <a:stretch/>
        </p:blipFill>
        <p:spPr>
          <a:xfrm>
            <a:off x="-1322112" y="-325560"/>
            <a:ext cx="2458196" cy="10938121"/>
          </a:xfrm>
          <a:prstGeom prst="rect">
            <a:avLst/>
          </a:prstGeom>
          <a:noFill/>
          <a:ln>
            <a:noFill/>
          </a:ln>
        </p:spPr>
      </p:pic>
      <p:sp>
        <p:nvSpPr>
          <p:cNvPr id="447" name="Google Shape;447;p45"/>
          <p:cNvSpPr/>
          <p:nvPr/>
        </p:nvSpPr>
        <p:spPr>
          <a:xfrm>
            <a:off x="-234113" y="-495300"/>
            <a:ext cx="762000" cy="112776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3D58"/>
        </a:solidFill>
      </p:bgPr>
    </p:bg>
    <p:spTree>
      <p:nvGrpSpPr>
        <p:cNvPr id="451" name="Shape 451"/>
        <p:cNvGrpSpPr/>
        <p:nvPr/>
      </p:nvGrpSpPr>
      <p:grpSpPr>
        <a:xfrm>
          <a:off x="0" y="0"/>
          <a:ext cx="0" cy="0"/>
          <a:chOff x="0" y="0"/>
          <a:chExt cx="0" cy="0"/>
        </a:xfrm>
      </p:grpSpPr>
      <p:pic>
        <p:nvPicPr>
          <p:cNvPr id="452" name="Google Shape;452;p46"/>
          <p:cNvPicPr preferRelativeResize="0"/>
          <p:nvPr/>
        </p:nvPicPr>
        <p:blipFill rotWithShape="1">
          <a:blip r:embed="rId3">
            <a:alphaModFix/>
          </a:blip>
          <a:srcRect b="0" l="34451" r="59944" t="0"/>
          <a:stretch/>
        </p:blipFill>
        <p:spPr>
          <a:xfrm rot="5400000">
            <a:off x="8637297" y="-9733636"/>
            <a:ext cx="800938" cy="20348816"/>
          </a:xfrm>
          <a:prstGeom prst="rect">
            <a:avLst/>
          </a:prstGeom>
          <a:noFill/>
          <a:ln>
            <a:noFill/>
          </a:ln>
        </p:spPr>
      </p:pic>
      <p:sp>
        <p:nvSpPr>
          <p:cNvPr id="453" name="Google Shape;453;p46"/>
          <p:cNvSpPr txBox="1"/>
          <p:nvPr/>
        </p:nvSpPr>
        <p:spPr>
          <a:xfrm>
            <a:off x="3331062" y="2166786"/>
            <a:ext cx="12519900" cy="1092900"/>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1" lang="en-US" sz="7100">
                <a:solidFill>
                  <a:srgbClr val="E8EEF1"/>
                </a:solidFill>
                <a:latin typeface="Montserrat"/>
                <a:ea typeface="Montserrat"/>
                <a:cs typeface="Montserrat"/>
                <a:sym typeface="Montserrat"/>
              </a:rPr>
              <a:t>DISCUSSION/ QUESTIONS</a:t>
            </a:r>
            <a:endParaRPr sz="3000"/>
          </a:p>
        </p:txBody>
      </p:sp>
      <p:sp>
        <p:nvSpPr>
          <p:cNvPr id="454" name="Google Shape;454;p46"/>
          <p:cNvSpPr/>
          <p:nvPr/>
        </p:nvSpPr>
        <p:spPr>
          <a:xfrm>
            <a:off x="-2926" y="1111711"/>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46"/>
          <p:cNvSpPr/>
          <p:nvPr/>
        </p:nvSpPr>
        <p:spPr>
          <a:xfrm rot="10800000">
            <a:off x="15402771" y="8490315"/>
            <a:ext cx="2885229" cy="684974"/>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6" name="Google Shape;456;p46"/>
          <p:cNvPicPr preferRelativeResize="0"/>
          <p:nvPr/>
        </p:nvPicPr>
        <p:blipFill rotWithShape="1">
          <a:blip r:embed="rId3">
            <a:alphaModFix/>
          </a:blip>
          <a:srcRect b="0" l="34451" r="59944" t="0"/>
          <a:stretch/>
        </p:blipFill>
        <p:spPr>
          <a:xfrm rot="5400000">
            <a:off x="8637297" y="-287878"/>
            <a:ext cx="800938" cy="20348816"/>
          </a:xfrm>
          <a:prstGeom prst="rect">
            <a:avLst/>
          </a:prstGeom>
          <a:noFill/>
          <a:ln>
            <a:noFill/>
          </a:ln>
        </p:spPr>
      </p:pic>
      <p:pic>
        <p:nvPicPr>
          <p:cNvPr id="457" name="Google Shape;457;p46"/>
          <p:cNvPicPr preferRelativeResize="0"/>
          <p:nvPr/>
        </p:nvPicPr>
        <p:blipFill>
          <a:blip r:embed="rId4">
            <a:alphaModFix/>
          </a:blip>
          <a:stretch>
            <a:fillRect/>
          </a:stretch>
        </p:blipFill>
        <p:spPr>
          <a:xfrm>
            <a:off x="7207975" y="3920047"/>
            <a:ext cx="4996450" cy="34600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3D58"/>
        </a:solidFill>
      </p:bgPr>
    </p:bg>
    <p:spTree>
      <p:nvGrpSpPr>
        <p:cNvPr id="461" name="Shape 461"/>
        <p:cNvGrpSpPr/>
        <p:nvPr/>
      </p:nvGrpSpPr>
      <p:grpSpPr>
        <a:xfrm>
          <a:off x="0" y="0"/>
          <a:ext cx="0" cy="0"/>
          <a:chOff x="0" y="0"/>
          <a:chExt cx="0" cy="0"/>
        </a:xfrm>
      </p:grpSpPr>
      <p:pic>
        <p:nvPicPr>
          <p:cNvPr id="462" name="Google Shape;462;p47"/>
          <p:cNvPicPr preferRelativeResize="0"/>
          <p:nvPr/>
        </p:nvPicPr>
        <p:blipFill rotWithShape="1">
          <a:blip r:embed="rId3">
            <a:alphaModFix/>
          </a:blip>
          <a:srcRect b="0" l="34451" r="59944" t="0"/>
          <a:stretch/>
        </p:blipFill>
        <p:spPr>
          <a:xfrm rot="5400000">
            <a:off x="8637297" y="-9733636"/>
            <a:ext cx="800938" cy="20348816"/>
          </a:xfrm>
          <a:prstGeom prst="rect">
            <a:avLst/>
          </a:prstGeom>
          <a:noFill/>
          <a:ln>
            <a:noFill/>
          </a:ln>
        </p:spPr>
      </p:pic>
      <p:sp>
        <p:nvSpPr>
          <p:cNvPr id="463" name="Google Shape;463;p47"/>
          <p:cNvSpPr txBox="1"/>
          <p:nvPr/>
        </p:nvSpPr>
        <p:spPr>
          <a:xfrm>
            <a:off x="1044563" y="2337650"/>
            <a:ext cx="16749300" cy="1092900"/>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1" lang="en-US" sz="7100">
                <a:solidFill>
                  <a:srgbClr val="E8EEF1"/>
                </a:solidFill>
                <a:latin typeface="Montserrat"/>
                <a:ea typeface="Montserrat"/>
                <a:cs typeface="Montserrat"/>
                <a:sym typeface="Montserrat"/>
              </a:rPr>
              <a:t>APPLICATIONS</a:t>
            </a:r>
            <a:endParaRPr sz="3000"/>
          </a:p>
        </p:txBody>
      </p:sp>
      <p:sp>
        <p:nvSpPr>
          <p:cNvPr id="464" name="Google Shape;464;p47"/>
          <p:cNvSpPr/>
          <p:nvPr/>
        </p:nvSpPr>
        <p:spPr>
          <a:xfrm>
            <a:off x="-2926" y="1111711"/>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47"/>
          <p:cNvSpPr/>
          <p:nvPr/>
        </p:nvSpPr>
        <p:spPr>
          <a:xfrm rot="10800000">
            <a:off x="15402771" y="8490315"/>
            <a:ext cx="2885229" cy="684974"/>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6" name="Google Shape;466;p47"/>
          <p:cNvPicPr preferRelativeResize="0"/>
          <p:nvPr/>
        </p:nvPicPr>
        <p:blipFill rotWithShape="1">
          <a:blip r:embed="rId3">
            <a:alphaModFix/>
          </a:blip>
          <a:srcRect b="0" l="34451" r="59944" t="0"/>
          <a:stretch/>
        </p:blipFill>
        <p:spPr>
          <a:xfrm rot="5400000">
            <a:off x="8637297" y="-287878"/>
            <a:ext cx="800938" cy="20348816"/>
          </a:xfrm>
          <a:prstGeom prst="rect">
            <a:avLst/>
          </a:prstGeom>
          <a:noFill/>
          <a:ln>
            <a:noFill/>
          </a:ln>
        </p:spPr>
      </p:pic>
      <p:pic>
        <p:nvPicPr>
          <p:cNvPr id="467" name="Google Shape;467;p47"/>
          <p:cNvPicPr preferRelativeResize="0"/>
          <p:nvPr/>
        </p:nvPicPr>
        <p:blipFill>
          <a:blip r:embed="rId4">
            <a:alphaModFix/>
          </a:blip>
          <a:stretch>
            <a:fillRect/>
          </a:stretch>
        </p:blipFill>
        <p:spPr>
          <a:xfrm>
            <a:off x="7857050" y="3963950"/>
            <a:ext cx="3810000" cy="3810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grpSp>
        <p:nvGrpSpPr>
          <p:cNvPr id="472" name="Google Shape;472;p48"/>
          <p:cNvGrpSpPr/>
          <p:nvPr/>
        </p:nvGrpSpPr>
        <p:grpSpPr>
          <a:xfrm>
            <a:off x="7197772" y="1502835"/>
            <a:ext cx="4321955" cy="6386776"/>
            <a:chOff x="0" y="497994"/>
            <a:chExt cx="5762607" cy="8515701"/>
          </a:xfrm>
        </p:grpSpPr>
        <p:sp>
          <p:nvSpPr>
            <p:cNvPr id="473" name="Google Shape;473;p48"/>
            <p:cNvSpPr txBox="1"/>
            <p:nvPr/>
          </p:nvSpPr>
          <p:spPr>
            <a:xfrm>
              <a:off x="128007" y="497994"/>
              <a:ext cx="5634600" cy="6156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3000">
                  <a:solidFill>
                    <a:srgbClr val="000000"/>
                  </a:solidFill>
                  <a:latin typeface="Arial"/>
                  <a:ea typeface="Arial"/>
                  <a:cs typeface="Arial"/>
                  <a:sym typeface="Arial"/>
                </a:rPr>
                <a:t>TOP DOWN</a:t>
              </a:r>
              <a:endParaRPr/>
            </a:p>
          </p:txBody>
        </p:sp>
        <p:sp>
          <p:nvSpPr>
            <p:cNvPr id="474" name="Google Shape;474;p48"/>
            <p:cNvSpPr txBox="1"/>
            <p:nvPr/>
          </p:nvSpPr>
          <p:spPr>
            <a:xfrm>
              <a:off x="0" y="1933095"/>
              <a:ext cx="5634600" cy="70806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3000">
                  <a:solidFill>
                    <a:srgbClr val="000000"/>
                  </a:solidFill>
                  <a:latin typeface="Arial"/>
                  <a:ea typeface="Arial"/>
                  <a:cs typeface="Arial"/>
                  <a:sym typeface="Arial"/>
                </a:rPr>
                <a:t>-Institutionalization depends on resources &amp; coordination.</a:t>
              </a:r>
              <a:endParaRPr/>
            </a:p>
            <a:p>
              <a:pPr indent="0" lvl="0" marL="0" marR="0" rtl="0" algn="l">
                <a:lnSpc>
                  <a:spcPct val="150000"/>
                </a:lnSpc>
                <a:spcBef>
                  <a:spcPts val="0"/>
                </a:spcBef>
                <a:spcAft>
                  <a:spcPts val="0"/>
                </a:spcAft>
                <a:buNone/>
              </a:pPr>
              <a:r>
                <a:rPr lang="en-US" sz="3000">
                  <a:solidFill>
                    <a:srgbClr val="000000"/>
                  </a:solidFill>
                  <a:latin typeface="Arial"/>
                  <a:ea typeface="Arial"/>
                  <a:cs typeface="Arial"/>
                  <a:sym typeface="Arial"/>
                </a:rPr>
                <a:t>-Coordination and management must themselves be carried out equitably &amp; inclusively.</a:t>
              </a:r>
              <a:endParaRPr/>
            </a:p>
          </p:txBody>
        </p:sp>
      </p:grpSp>
      <p:sp>
        <p:nvSpPr>
          <p:cNvPr id="475" name="Google Shape;475;p48"/>
          <p:cNvSpPr/>
          <p:nvPr/>
        </p:nvSpPr>
        <p:spPr>
          <a:xfrm rot="-5400000">
            <a:off x="391414" y="6700640"/>
            <a:ext cx="11376000" cy="321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48"/>
          <p:cNvSpPr/>
          <p:nvPr/>
        </p:nvSpPr>
        <p:spPr>
          <a:xfrm rot="-5400000">
            <a:off x="6488234" y="6700640"/>
            <a:ext cx="11376000" cy="321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48"/>
          <p:cNvSpPr/>
          <p:nvPr/>
        </p:nvSpPr>
        <p:spPr>
          <a:xfrm>
            <a:off x="-7350" y="8276725"/>
            <a:ext cx="18302700" cy="2156700"/>
          </a:xfrm>
          <a:prstGeom prst="rect">
            <a:avLst/>
          </a:prstGeom>
          <a:solidFill>
            <a:srgbClr val="1E3D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8" name="Google Shape;478;p48"/>
          <p:cNvGrpSpPr/>
          <p:nvPr/>
        </p:nvGrpSpPr>
        <p:grpSpPr>
          <a:xfrm>
            <a:off x="1192639" y="1506299"/>
            <a:ext cx="4225950" cy="3254623"/>
            <a:chOff x="-124879" y="509510"/>
            <a:chExt cx="5634600" cy="4339497"/>
          </a:xfrm>
        </p:grpSpPr>
        <p:sp>
          <p:nvSpPr>
            <p:cNvPr id="479" name="Google Shape;479;p48"/>
            <p:cNvSpPr txBox="1"/>
            <p:nvPr/>
          </p:nvSpPr>
          <p:spPr>
            <a:xfrm>
              <a:off x="-124879" y="509510"/>
              <a:ext cx="5634600" cy="6156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3000">
                  <a:solidFill>
                    <a:srgbClr val="000000"/>
                  </a:solidFill>
                  <a:latin typeface="Arial"/>
                  <a:ea typeface="Arial"/>
                  <a:cs typeface="Arial"/>
                  <a:sym typeface="Arial"/>
                </a:rPr>
                <a:t>BOTTOM UP</a:t>
              </a:r>
              <a:endParaRPr/>
            </a:p>
          </p:txBody>
        </p:sp>
        <p:sp>
          <p:nvSpPr>
            <p:cNvPr id="480" name="Google Shape;480;p48"/>
            <p:cNvSpPr txBox="1"/>
            <p:nvPr/>
          </p:nvSpPr>
          <p:spPr>
            <a:xfrm>
              <a:off x="-124879" y="1462607"/>
              <a:ext cx="5634600" cy="33864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3000">
                  <a:solidFill>
                    <a:srgbClr val="000000"/>
                  </a:solidFill>
                  <a:latin typeface="Arial"/>
                  <a:ea typeface="Arial"/>
                  <a:cs typeface="Arial"/>
                  <a:sym typeface="Arial"/>
                </a:rPr>
                <a:t>-Advocacy &amp; critique from community </a:t>
              </a:r>
              <a:endParaRPr/>
            </a:p>
            <a:p>
              <a:pPr indent="0" lvl="0" marL="0" marR="0" rtl="0" algn="l">
                <a:lnSpc>
                  <a:spcPct val="150000"/>
                </a:lnSpc>
                <a:spcBef>
                  <a:spcPts val="0"/>
                </a:spcBef>
                <a:spcAft>
                  <a:spcPts val="0"/>
                </a:spcAft>
                <a:buNone/>
              </a:pPr>
              <a:r>
                <a:rPr lang="en-US" sz="3000">
                  <a:solidFill>
                    <a:srgbClr val="000000"/>
                  </a:solidFill>
                  <a:latin typeface="Arial"/>
                  <a:ea typeface="Arial"/>
                  <a:cs typeface="Arial"/>
                  <a:sym typeface="Arial"/>
                </a:rPr>
                <a:t>-Pressure on organizational leaders</a:t>
              </a:r>
              <a:endParaRPr/>
            </a:p>
          </p:txBody>
        </p:sp>
      </p:grpSp>
      <p:grpSp>
        <p:nvGrpSpPr>
          <p:cNvPr id="481" name="Google Shape;481;p48"/>
          <p:cNvGrpSpPr/>
          <p:nvPr/>
        </p:nvGrpSpPr>
        <p:grpSpPr>
          <a:xfrm>
            <a:off x="12801600" y="1432336"/>
            <a:ext cx="5254650" cy="6190308"/>
            <a:chOff x="-308965" y="452456"/>
            <a:chExt cx="7006200" cy="8253744"/>
          </a:xfrm>
        </p:grpSpPr>
        <p:sp>
          <p:nvSpPr>
            <p:cNvPr id="482" name="Google Shape;482;p48"/>
            <p:cNvSpPr txBox="1"/>
            <p:nvPr/>
          </p:nvSpPr>
          <p:spPr>
            <a:xfrm>
              <a:off x="-139302" y="452456"/>
              <a:ext cx="5634600" cy="6156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3000">
                  <a:solidFill>
                    <a:srgbClr val="000000"/>
                  </a:solidFill>
                  <a:latin typeface="Arial"/>
                  <a:ea typeface="Arial"/>
                  <a:cs typeface="Arial"/>
                  <a:sym typeface="Arial"/>
                </a:rPr>
                <a:t>INSIDE OUT</a:t>
              </a:r>
              <a:endParaRPr/>
            </a:p>
          </p:txBody>
        </p:sp>
        <p:sp>
          <p:nvSpPr>
            <p:cNvPr id="483" name="Google Shape;483;p48"/>
            <p:cNvSpPr txBox="1"/>
            <p:nvPr/>
          </p:nvSpPr>
          <p:spPr>
            <a:xfrm>
              <a:off x="-308965" y="1625600"/>
              <a:ext cx="7006200" cy="70806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3000">
                  <a:solidFill>
                    <a:srgbClr val="000000"/>
                  </a:solidFill>
                  <a:latin typeface="Arial"/>
                  <a:ea typeface="Arial"/>
                  <a:cs typeface="Arial"/>
                  <a:sym typeface="Arial"/>
                </a:rPr>
                <a:t>-Individual reflection &amp; collective learning about inherited norms, practices, narratives for inequality.</a:t>
              </a:r>
              <a:endParaRPr/>
            </a:p>
            <a:p>
              <a:pPr indent="0" lvl="0" marL="0" marR="0" rtl="0" algn="l">
                <a:lnSpc>
                  <a:spcPct val="150000"/>
                </a:lnSpc>
                <a:spcBef>
                  <a:spcPts val="0"/>
                </a:spcBef>
                <a:spcAft>
                  <a:spcPts val="0"/>
                </a:spcAft>
                <a:buNone/>
              </a:pPr>
              <a:r>
                <a:rPr lang="en-US" sz="3000">
                  <a:solidFill>
                    <a:srgbClr val="000000"/>
                  </a:solidFill>
                  <a:latin typeface="Arial"/>
                  <a:ea typeface="Arial"/>
                  <a:cs typeface="Arial"/>
                  <a:sym typeface="Arial"/>
                </a:rPr>
                <a:t>-Data (both numbers &amp; stories) are a powerful resource.</a:t>
              </a:r>
              <a:endParaRPr/>
            </a:p>
            <a:p>
              <a:pPr indent="0" lvl="0" marL="0" marR="0" rtl="0" algn="l">
                <a:lnSpc>
                  <a:spcPct val="150000"/>
                </a:lnSpc>
                <a:spcBef>
                  <a:spcPts val="0"/>
                </a:spcBef>
                <a:spcAft>
                  <a:spcPts val="0"/>
                </a:spcAft>
                <a:buNone/>
              </a:pPr>
              <a:r>
                <a:rPr lang="en-US" sz="3000">
                  <a:solidFill>
                    <a:srgbClr val="000000"/>
                  </a:solidFill>
                  <a:latin typeface="Arial"/>
                  <a:ea typeface="Arial"/>
                  <a:cs typeface="Arial"/>
                  <a:sym typeface="Arial"/>
                </a:rPr>
                <a:t>-So is an environment of trust &amp; respect.</a:t>
              </a:r>
              <a:endParaRPr/>
            </a:p>
          </p:txBody>
        </p:sp>
      </p:grpSp>
      <p:sp>
        <p:nvSpPr>
          <p:cNvPr id="484" name="Google Shape;484;p48"/>
          <p:cNvSpPr txBox="1"/>
          <p:nvPr/>
        </p:nvSpPr>
        <p:spPr>
          <a:xfrm>
            <a:off x="995807" y="8569772"/>
            <a:ext cx="16725900" cy="738900"/>
          </a:xfrm>
          <a:prstGeom prst="rect">
            <a:avLst/>
          </a:prstGeom>
          <a:noFill/>
          <a:ln>
            <a:noFill/>
          </a:ln>
        </p:spPr>
        <p:txBody>
          <a:bodyPr anchorCtr="0" anchor="t" bIns="0" lIns="0" spcFirstLastPara="1" rIns="0" wrap="square" tIns="0">
            <a:spAutoFit/>
          </a:bodyPr>
          <a:lstStyle/>
          <a:p>
            <a:pPr indent="0" lvl="0" marL="0" marR="0" rtl="0" algn="l">
              <a:lnSpc>
                <a:spcPct val="187500"/>
              </a:lnSpc>
              <a:spcBef>
                <a:spcPts val="0"/>
              </a:spcBef>
              <a:spcAft>
                <a:spcPts val="0"/>
              </a:spcAft>
              <a:buNone/>
            </a:pPr>
            <a:r>
              <a:rPr b="1" lang="en-US" sz="4800">
                <a:solidFill>
                  <a:schemeClr val="lt1"/>
                </a:solidFill>
                <a:latin typeface="Garamond"/>
                <a:ea typeface="Garamond"/>
                <a:cs typeface="Garamond"/>
                <a:sym typeface="Garamond"/>
              </a:rPr>
              <a:t>Forces for change in complex organizational systems</a:t>
            </a:r>
            <a:endParaRPr/>
          </a:p>
        </p:txBody>
      </p:sp>
      <p:sp>
        <p:nvSpPr>
          <p:cNvPr id="485" name="Google Shape;485;p48"/>
          <p:cNvSpPr/>
          <p:nvPr/>
        </p:nvSpPr>
        <p:spPr>
          <a:xfrm>
            <a:off x="14481274" y="351600"/>
            <a:ext cx="3240300" cy="677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800">
                <a:solidFill>
                  <a:srgbClr val="000000"/>
                </a:solidFill>
                <a:latin typeface="Raleway"/>
                <a:ea typeface="Raleway"/>
                <a:cs typeface="Raleway"/>
                <a:sym typeface="Raleway"/>
              </a:rPr>
              <a:t>applications</a:t>
            </a:r>
            <a:endParaRPr sz="3800">
              <a:solidFill>
                <a:schemeClr val="dk1"/>
              </a:solidFill>
              <a:latin typeface="Raleway"/>
              <a:ea typeface="Raleway"/>
              <a:cs typeface="Raleway"/>
              <a:sym typeface="Raleway"/>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49"/>
          <p:cNvSpPr/>
          <p:nvPr/>
        </p:nvSpPr>
        <p:spPr>
          <a:xfrm flipH="1" rot="5400000">
            <a:off x="1695448" y="5406675"/>
            <a:ext cx="8792700" cy="366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49"/>
          <p:cNvSpPr/>
          <p:nvPr/>
        </p:nvSpPr>
        <p:spPr>
          <a:xfrm rot="-5400000">
            <a:off x="7585024" y="5699875"/>
            <a:ext cx="9194100" cy="366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2" name="Google Shape;492;p49"/>
          <p:cNvGrpSpPr/>
          <p:nvPr/>
        </p:nvGrpSpPr>
        <p:grpSpPr>
          <a:xfrm>
            <a:off x="7197772" y="1502835"/>
            <a:ext cx="4321955" cy="6386776"/>
            <a:chOff x="0" y="497994"/>
            <a:chExt cx="5762607" cy="8515701"/>
          </a:xfrm>
        </p:grpSpPr>
        <p:sp>
          <p:nvSpPr>
            <p:cNvPr id="493" name="Google Shape;493;p49"/>
            <p:cNvSpPr txBox="1"/>
            <p:nvPr/>
          </p:nvSpPr>
          <p:spPr>
            <a:xfrm>
              <a:off x="128007" y="497994"/>
              <a:ext cx="5634600" cy="6156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3000">
                  <a:solidFill>
                    <a:srgbClr val="000000"/>
                  </a:solidFill>
                  <a:latin typeface="Arial"/>
                  <a:ea typeface="Arial"/>
                  <a:cs typeface="Arial"/>
                  <a:sym typeface="Arial"/>
                </a:rPr>
                <a:t>MESO</a:t>
              </a:r>
              <a:endParaRPr/>
            </a:p>
          </p:txBody>
        </p:sp>
        <p:sp>
          <p:nvSpPr>
            <p:cNvPr id="494" name="Google Shape;494;p49"/>
            <p:cNvSpPr txBox="1"/>
            <p:nvPr/>
          </p:nvSpPr>
          <p:spPr>
            <a:xfrm>
              <a:off x="0" y="1933095"/>
              <a:ext cx="5634600" cy="70806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3000">
                  <a:solidFill>
                    <a:srgbClr val="000000"/>
                  </a:solidFill>
                  <a:latin typeface="Arial"/>
                  <a:ea typeface="Arial"/>
                  <a:cs typeface="Arial"/>
                  <a:sym typeface="Arial"/>
                </a:rPr>
                <a:t>-“Where the action is.”</a:t>
              </a:r>
              <a:endParaRPr/>
            </a:p>
            <a:p>
              <a:pPr indent="0" lvl="0" marL="0" marR="0" rtl="0" algn="l">
                <a:lnSpc>
                  <a:spcPct val="150000"/>
                </a:lnSpc>
                <a:spcBef>
                  <a:spcPts val="0"/>
                </a:spcBef>
                <a:spcAft>
                  <a:spcPts val="0"/>
                </a:spcAft>
                <a:buNone/>
              </a:pPr>
              <a:r>
                <a:rPr lang="en-US" sz="3000">
                  <a:solidFill>
                    <a:srgbClr val="000000"/>
                  </a:solidFill>
                  <a:latin typeface="Arial"/>
                  <a:ea typeface="Arial"/>
                  <a:cs typeface="Arial"/>
                  <a:sym typeface="Arial"/>
                </a:rPr>
                <a:t>-Standard operating procedures</a:t>
              </a:r>
              <a:endParaRPr/>
            </a:p>
            <a:p>
              <a:pPr indent="0" lvl="0" marL="0" marR="0" rtl="0" algn="l">
                <a:lnSpc>
                  <a:spcPct val="150000"/>
                </a:lnSpc>
                <a:spcBef>
                  <a:spcPts val="0"/>
                </a:spcBef>
                <a:spcAft>
                  <a:spcPts val="0"/>
                </a:spcAft>
                <a:buNone/>
              </a:pPr>
              <a:r>
                <a:rPr lang="en-US" sz="3000">
                  <a:solidFill>
                    <a:srgbClr val="000000"/>
                  </a:solidFill>
                  <a:latin typeface="Arial"/>
                  <a:ea typeface="Arial"/>
                  <a:cs typeface="Arial"/>
                  <a:sym typeface="Arial"/>
                </a:rPr>
                <a:t>-Practices are flexible to change, if you can manage the dialogue &amp; personalities</a:t>
              </a:r>
              <a:endParaRPr/>
            </a:p>
            <a:p>
              <a:pPr indent="0" lvl="0" marL="0" marR="0" rtl="0" algn="l">
                <a:lnSpc>
                  <a:spcPct val="150000"/>
                </a:lnSpc>
                <a:spcBef>
                  <a:spcPts val="0"/>
                </a:spcBef>
                <a:spcAft>
                  <a:spcPts val="0"/>
                </a:spcAft>
                <a:buNone/>
              </a:pPr>
              <a:r>
                <a:t/>
              </a:r>
              <a:endParaRPr sz="3000">
                <a:solidFill>
                  <a:srgbClr val="000000"/>
                </a:solidFill>
                <a:latin typeface="Arial"/>
                <a:ea typeface="Arial"/>
                <a:cs typeface="Arial"/>
                <a:sym typeface="Arial"/>
              </a:endParaRPr>
            </a:p>
          </p:txBody>
        </p:sp>
      </p:grpSp>
      <p:sp>
        <p:nvSpPr>
          <p:cNvPr id="495" name="Google Shape;495;p49"/>
          <p:cNvSpPr/>
          <p:nvPr/>
        </p:nvSpPr>
        <p:spPr>
          <a:xfrm>
            <a:off x="-14775" y="8001000"/>
            <a:ext cx="18302700" cy="2286000"/>
          </a:xfrm>
          <a:prstGeom prst="rect">
            <a:avLst/>
          </a:prstGeom>
          <a:solidFill>
            <a:srgbClr val="1E3D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6" name="Google Shape;496;p49"/>
          <p:cNvGrpSpPr/>
          <p:nvPr/>
        </p:nvGrpSpPr>
        <p:grpSpPr>
          <a:xfrm>
            <a:off x="1192639" y="1506299"/>
            <a:ext cx="4225950" cy="6025273"/>
            <a:chOff x="-124879" y="509510"/>
            <a:chExt cx="5634600" cy="8033697"/>
          </a:xfrm>
        </p:grpSpPr>
        <p:sp>
          <p:nvSpPr>
            <p:cNvPr id="497" name="Google Shape;497;p49"/>
            <p:cNvSpPr txBox="1"/>
            <p:nvPr/>
          </p:nvSpPr>
          <p:spPr>
            <a:xfrm>
              <a:off x="-124879" y="509510"/>
              <a:ext cx="5634600" cy="6156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3000">
                  <a:solidFill>
                    <a:srgbClr val="000000"/>
                  </a:solidFill>
                  <a:latin typeface="Arial"/>
                  <a:ea typeface="Arial"/>
                  <a:cs typeface="Arial"/>
                  <a:sym typeface="Arial"/>
                </a:rPr>
                <a:t>MICRO</a:t>
              </a:r>
              <a:endParaRPr/>
            </a:p>
          </p:txBody>
        </p:sp>
        <p:sp>
          <p:nvSpPr>
            <p:cNvPr id="498" name="Google Shape;498;p49"/>
            <p:cNvSpPr txBox="1"/>
            <p:nvPr/>
          </p:nvSpPr>
          <p:spPr>
            <a:xfrm>
              <a:off x="-124879" y="1462607"/>
              <a:ext cx="5634600" cy="70806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3000">
                  <a:solidFill>
                    <a:srgbClr val="000000"/>
                  </a:solidFill>
                  <a:latin typeface="Arial"/>
                  <a:ea typeface="Arial"/>
                  <a:cs typeface="Arial"/>
                  <a:sym typeface="Arial"/>
                </a:rPr>
                <a:t>-Change in habits, interactions, thought patterns.</a:t>
              </a:r>
              <a:endParaRPr/>
            </a:p>
            <a:p>
              <a:pPr indent="0" lvl="0" marL="0" marR="0" rtl="0" algn="l">
                <a:lnSpc>
                  <a:spcPct val="150000"/>
                </a:lnSpc>
                <a:spcBef>
                  <a:spcPts val="0"/>
                </a:spcBef>
                <a:spcAft>
                  <a:spcPts val="0"/>
                </a:spcAft>
                <a:buNone/>
              </a:pPr>
              <a:r>
                <a:rPr lang="en-US" sz="3000">
                  <a:solidFill>
                    <a:srgbClr val="000000"/>
                  </a:solidFill>
                  <a:latin typeface="Arial"/>
                  <a:ea typeface="Arial"/>
                  <a:cs typeface="Arial"/>
                  <a:sym typeface="Arial"/>
                </a:rPr>
                <a:t>-Importance of equity-mindedness</a:t>
              </a:r>
              <a:endParaRPr/>
            </a:p>
            <a:p>
              <a:pPr indent="0" lvl="0" marL="0" marR="0" rtl="0" algn="l">
                <a:lnSpc>
                  <a:spcPct val="150000"/>
                </a:lnSpc>
                <a:spcBef>
                  <a:spcPts val="0"/>
                </a:spcBef>
                <a:spcAft>
                  <a:spcPts val="0"/>
                </a:spcAft>
                <a:buNone/>
              </a:pPr>
              <a:r>
                <a:rPr lang="en-US" sz="3000">
                  <a:solidFill>
                    <a:srgbClr val="000000"/>
                  </a:solidFill>
                  <a:latin typeface="Arial"/>
                  <a:ea typeface="Arial"/>
                  <a:cs typeface="Arial"/>
                  <a:sym typeface="Arial"/>
                </a:rPr>
                <a:t>-Normative practices in “discretionary spaces” (Ball, 2018)</a:t>
              </a:r>
              <a:endParaRPr/>
            </a:p>
          </p:txBody>
        </p:sp>
      </p:grpSp>
      <p:grpSp>
        <p:nvGrpSpPr>
          <p:cNvPr id="499" name="Google Shape;499;p49"/>
          <p:cNvGrpSpPr/>
          <p:nvPr/>
        </p:nvGrpSpPr>
        <p:grpSpPr>
          <a:xfrm>
            <a:off x="12801600" y="1432336"/>
            <a:ext cx="5254650" cy="4112208"/>
            <a:chOff x="-308965" y="452456"/>
            <a:chExt cx="7006200" cy="5482944"/>
          </a:xfrm>
        </p:grpSpPr>
        <p:sp>
          <p:nvSpPr>
            <p:cNvPr id="500" name="Google Shape;500;p49"/>
            <p:cNvSpPr txBox="1"/>
            <p:nvPr/>
          </p:nvSpPr>
          <p:spPr>
            <a:xfrm>
              <a:off x="-139302" y="452456"/>
              <a:ext cx="5634600" cy="6156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3000">
                  <a:solidFill>
                    <a:srgbClr val="000000"/>
                  </a:solidFill>
                  <a:latin typeface="Arial"/>
                  <a:ea typeface="Arial"/>
                  <a:cs typeface="Arial"/>
                  <a:sym typeface="Arial"/>
                </a:rPr>
                <a:t>MACRO</a:t>
              </a:r>
              <a:endParaRPr/>
            </a:p>
          </p:txBody>
        </p:sp>
        <p:sp>
          <p:nvSpPr>
            <p:cNvPr id="501" name="Google Shape;501;p49"/>
            <p:cNvSpPr txBox="1"/>
            <p:nvPr/>
          </p:nvSpPr>
          <p:spPr>
            <a:xfrm>
              <a:off x="-308965" y="1625600"/>
              <a:ext cx="7006200" cy="43098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3000">
                  <a:solidFill>
                    <a:srgbClr val="000000"/>
                  </a:solidFill>
                  <a:latin typeface="Arial"/>
                  <a:ea typeface="Arial"/>
                  <a:cs typeface="Arial"/>
                  <a:sym typeface="Arial"/>
                </a:rPr>
                <a:t>-Policy frames what is possible for organizations</a:t>
              </a:r>
              <a:endParaRPr/>
            </a:p>
            <a:p>
              <a:pPr indent="0" lvl="0" marL="0" marR="0" rtl="0" algn="l">
                <a:lnSpc>
                  <a:spcPct val="150000"/>
                </a:lnSpc>
                <a:spcBef>
                  <a:spcPts val="0"/>
                </a:spcBef>
                <a:spcAft>
                  <a:spcPts val="0"/>
                </a:spcAft>
                <a:buNone/>
              </a:pPr>
              <a:r>
                <a:rPr lang="en-US" sz="3000">
                  <a:solidFill>
                    <a:srgbClr val="000000"/>
                  </a:solidFill>
                  <a:latin typeface="Arial"/>
                  <a:ea typeface="Arial"/>
                  <a:cs typeface="Arial"/>
                  <a:sym typeface="Arial"/>
                </a:rPr>
                <a:t>-Institutional, society-level, state, federal policies all affect graduate education</a:t>
              </a:r>
              <a:endParaRPr/>
            </a:p>
          </p:txBody>
        </p:sp>
      </p:grpSp>
      <p:sp>
        <p:nvSpPr>
          <p:cNvPr id="502" name="Google Shape;502;p49"/>
          <p:cNvSpPr txBox="1"/>
          <p:nvPr/>
        </p:nvSpPr>
        <p:spPr>
          <a:xfrm>
            <a:off x="995810" y="8637543"/>
            <a:ext cx="16725900" cy="738900"/>
          </a:xfrm>
          <a:prstGeom prst="rect">
            <a:avLst/>
          </a:prstGeom>
          <a:noFill/>
          <a:ln>
            <a:noFill/>
          </a:ln>
        </p:spPr>
        <p:txBody>
          <a:bodyPr anchorCtr="0" anchor="t" bIns="0" lIns="0" spcFirstLastPara="1" rIns="0" wrap="square" tIns="0">
            <a:spAutoFit/>
          </a:bodyPr>
          <a:lstStyle/>
          <a:p>
            <a:pPr indent="0" lvl="0" marL="0" marR="0" rtl="0" algn="l">
              <a:lnSpc>
                <a:spcPct val="187500"/>
              </a:lnSpc>
              <a:spcBef>
                <a:spcPts val="0"/>
              </a:spcBef>
              <a:spcAft>
                <a:spcPts val="0"/>
              </a:spcAft>
              <a:buNone/>
            </a:pPr>
            <a:r>
              <a:rPr b="1" lang="en-US" sz="4800">
                <a:solidFill>
                  <a:schemeClr val="lt1"/>
                </a:solidFill>
                <a:latin typeface="Garamond"/>
                <a:ea typeface="Garamond"/>
                <a:cs typeface="Garamond"/>
                <a:sym typeface="Garamond"/>
              </a:rPr>
              <a:t>Levels of analysis in complex organizational systems</a:t>
            </a:r>
            <a:endParaRPr/>
          </a:p>
        </p:txBody>
      </p:sp>
      <p:sp>
        <p:nvSpPr>
          <p:cNvPr id="503" name="Google Shape;503;p49"/>
          <p:cNvSpPr/>
          <p:nvPr/>
        </p:nvSpPr>
        <p:spPr>
          <a:xfrm>
            <a:off x="14481274" y="351600"/>
            <a:ext cx="3240300" cy="677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800">
                <a:solidFill>
                  <a:srgbClr val="000000"/>
                </a:solidFill>
                <a:latin typeface="Raleway"/>
                <a:ea typeface="Raleway"/>
                <a:cs typeface="Raleway"/>
                <a:sym typeface="Raleway"/>
              </a:rPr>
              <a:t>applications</a:t>
            </a:r>
            <a:endParaRPr sz="3800">
              <a:solidFill>
                <a:schemeClr val="dk1"/>
              </a:solidFill>
              <a:latin typeface="Raleway"/>
              <a:ea typeface="Raleway"/>
              <a:cs typeface="Raleway"/>
              <a:sym typeface="Raleway"/>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grpSp>
        <p:nvGrpSpPr>
          <p:cNvPr id="508" name="Google Shape;508;p50"/>
          <p:cNvGrpSpPr/>
          <p:nvPr/>
        </p:nvGrpSpPr>
        <p:grpSpPr>
          <a:xfrm>
            <a:off x="457326" y="91422"/>
            <a:ext cx="17213677" cy="10023081"/>
            <a:chOff x="2641500" y="1466528"/>
            <a:chExt cx="5933091" cy="3413391"/>
          </a:xfrm>
        </p:grpSpPr>
        <p:sp>
          <p:nvSpPr>
            <p:cNvPr id="509" name="Google Shape;509;p50"/>
            <p:cNvSpPr/>
            <p:nvPr/>
          </p:nvSpPr>
          <p:spPr>
            <a:xfrm>
              <a:off x="2654566" y="1947719"/>
              <a:ext cx="1173000" cy="2932200"/>
            </a:xfrm>
            <a:prstGeom prst="rect">
              <a:avLst/>
            </a:prstGeom>
            <a:solidFill>
              <a:srgbClr val="D6E3BC"/>
            </a:solidFill>
            <a:ln cap="flat" cmpd="sng" w="9525">
              <a:solidFill>
                <a:srgbClr val="595959"/>
              </a:solidFill>
              <a:prstDash val="solid"/>
              <a:round/>
              <a:headEnd len="sm" w="sm" type="none"/>
              <a:tailEnd len="sm" w="sm" type="none"/>
            </a:ln>
          </p:spPr>
          <p:txBody>
            <a:bodyPr anchorCtr="0" anchor="t" bIns="162050" lIns="162050" spcFirstLastPara="1" rIns="162050" wrap="square" tIns="162050">
              <a:noAutofit/>
            </a:bodyPr>
            <a:lstStyle/>
            <a:p>
              <a:pPr indent="0" lvl="0" marL="0" marR="0" rtl="0" algn="l">
                <a:spcBef>
                  <a:spcPts val="0"/>
                </a:spcBef>
                <a:spcAft>
                  <a:spcPts val="0"/>
                </a:spcAft>
                <a:buNone/>
              </a:pPr>
              <a:r>
                <a:rPr b="1" lang="en-US" sz="2700">
                  <a:solidFill>
                    <a:schemeClr val="dk1"/>
                  </a:solidFill>
                  <a:latin typeface="Calibri"/>
                  <a:ea typeface="Calibri"/>
                  <a:cs typeface="Calibri"/>
                  <a:sym typeface="Calibri"/>
                </a:rPr>
                <a:t>Challenge:</a:t>
              </a:r>
              <a:endParaRPr/>
            </a:p>
            <a:p>
              <a:pPr indent="0" lvl="0" marL="0" marR="0" rtl="0" algn="l">
                <a:spcBef>
                  <a:spcPts val="0"/>
                </a:spcBef>
                <a:spcAft>
                  <a:spcPts val="0"/>
                </a:spcAft>
                <a:buNone/>
              </a:pPr>
              <a:r>
                <a:t/>
              </a:r>
              <a:endParaRPr b="1" sz="27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27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27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27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27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27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2700">
                <a:solidFill>
                  <a:schemeClr val="dk1"/>
                </a:solidFill>
                <a:latin typeface="Calibri"/>
                <a:ea typeface="Calibri"/>
                <a:cs typeface="Calibri"/>
                <a:sym typeface="Calibri"/>
              </a:endParaRPr>
            </a:p>
            <a:p>
              <a:pPr indent="0" lvl="0" marL="0" marR="0" rtl="0" algn="l">
                <a:spcBef>
                  <a:spcPts val="0"/>
                </a:spcBef>
                <a:spcAft>
                  <a:spcPts val="0"/>
                </a:spcAft>
                <a:buNone/>
              </a:pPr>
              <a:r>
                <a:rPr b="1" lang="en-US" sz="2700">
                  <a:solidFill>
                    <a:schemeClr val="dk1"/>
                  </a:solidFill>
                  <a:latin typeface="Calibri"/>
                  <a:ea typeface="Calibri"/>
                  <a:cs typeface="Calibri"/>
                  <a:sym typeface="Calibri"/>
                </a:rPr>
                <a:t>Objective:</a:t>
              </a:r>
              <a:endParaRPr b="1" sz="2700">
                <a:solidFill>
                  <a:schemeClr val="dk1"/>
                </a:solidFill>
                <a:latin typeface="Calibri"/>
                <a:ea typeface="Calibri"/>
                <a:cs typeface="Calibri"/>
                <a:sym typeface="Calibri"/>
              </a:endParaRPr>
            </a:p>
          </p:txBody>
        </p:sp>
        <p:sp>
          <p:nvSpPr>
            <p:cNvPr id="510" name="Google Shape;510;p50"/>
            <p:cNvSpPr txBox="1"/>
            <p:nvPr/>
          </p:nvSpPr>
          <p:spPr>
            <a:xfrm>
              <a:off x="2641500" y="1566492"/>
              <a:ext cx="1185900" cy="290400"/>
            </a:xfrm>
            <a:prstGeom prst="rect">
              <a:avLst/>
            </a:prstGeom>
            <a:noFill/>
            <a:ln>
              <a:noFill/>
            </a:ln>
          </p:spPr>
          <p:txBody>
            <a:bodyPr anchorCtr="0" anchor="t" bIns="162050" lIns="162050" spcFirstLastPara="1" rIns="162050" wrap="square" tIns="162050">
              <a:noAutofit/>
            </a:bodyPr>
            <a:lstStyle/>
            <a:p>
              <a:pPr indent="0" lvl="0" marL="0" marR="0" rtl="0" algn="ctr">
                <a:spcBef>
                  <a:spcPts val="0"/>
                </a:spcBef>
                <a:spcAft>
                  <a:spcPts val="0"/>
                </a:spcAft>
                <a:buNone/>
              </a:pPr>
              <a:r>
                <a:rPr b="1" lang="en-US" sz="3600">
                  <a:solidFill>
                    <a:schemeClr val="dk1"/>
                  </a:solidFill>
                  <a:latin typeface="Calibri"/>
                  <a:ea typeface="Calibri"/>
                  <a:cs typeface="Calibri"/>
                  <a:sym typeface="Calibri"/>
                </a:rPr>
                <a:t>Challenge</a:t>
              </a:r>
              <a:endParaRPr b="1" sz="3600">
                <a:solidFill>
                  <a:schemeClr val="dk1"/>
                </a:solidFill>
                <a:latin typeface="Calibri"/>
                <a:ea typeface="Calibri"/>
                <a:cs typeface="Calibri"/>
                <a:sym typeface="Calibri"/>
              </a:endParaRPr>
            </a:p>
          </p:txBody>
        </p:sp>
        <p:sp>
          <p:nvSpPr>
            <p:cNvPr id="511" name="Google Shape;511;p50"/>
            <p:cNvSpPr/>
            <p:nvPr/>
          </p:nvSpPr>
          <p:spPr>
            <a:xfrm>
              <a:off x="3501890" y="2180593"/>
              <a:ext cx="107700" cy="140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7200">
                <a:solidFill>
                  <a:schemeClr val="lt1"/>
                </a:solidFill>
                <a:latin typeface="Calibri"/>
                <a:ea typeface="Calibri"/>
                <a:cs typeface="Calibri"/>
                <a:sym typeface="Calibri"/>
              </a:endParaRPr>
            </a:p>
          </p:txBody>
        </p:sp>
        <p:sp>
          <p:nvSpPr>
            <p:cNvPr id="512" name="Google Shape;512;p50"/>
            <p:cNvSpPr/>
            <p:nvPr/>
          </p:nvSpPr>
          <p:spPr>
            <a:xfrm>
              <a:off x="3501890" y="2519796"/>
              <a:ext cx="107700" cy="140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7200">
                <a:solidFill>
                  <a:schemeClr val="lt1"/>
                </a:solidFill>
                <a:latin typeface="Calibri"/>
                <a:ea typeface="Calibri"/>
                <a:cs typeface="Calibri"/>
                <a:sym typeface="Calibri"/>
              </a:endParaRPr>
            </a:p>
          </p:txBody>
        </p:sp>
        <p:sp>
          <p:nvSpPr>
            <p:cNvPr id="513" name="Google Shape;513;p50"/>
            <p:cNvSpPr/>
            <p:nvPr/>
          </p:nvSpPr>
          <p:spPr>
            <a:xfrm>
              <a:off x="3501890" y="2858999"/>
              <a:ext cx="107700" cy="140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7200">
                <a:solidFill>
                  <a:schemeClr val="lt1"/>
                </a:solidFill>
                <a:latin typeface="Calibri"/>
                <a:ea typeface="Calibri"/>
                <a:cs typeface="Calibri"/>
                <a:sym typeface="Calibri"/>
              </a:endParaRPr>
            </a:p>
          </p:txBody>
        </p:sp>
        <p:sp>
          <p:nvSpPr>
            <p:cNvPr id="514" name="Google Shape;514;p50"/>
            <p:cNvSpPr/>
            <p:nvPr/>
          </p:nvSpPr>
          <p:spPr>
            <a:xfrm>
              <a:off x="3501890" y="3253859"/>
              <a:ext cx="107700" cy="140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7200">
                <a:solidFill>
                  <a:schemeClr val="lt1"/>
                </a:solidFill>
                <a:latin typeface="Calibri"/>
                <a:ea typeface="Calibri"/>
                <a:cs typeface="Calibri"/>
                <a:sym typeface="Calibri"/>
              </a:endParaRPr>
            </a:p>
          </p:txBody>
        </p:sp>
        <p:sp>
          <p:nvSpPr>
            <p:cNvPr id="515" name="Google Shape;515;p50"/>
            <p:cNvSpPr/>
            <p:nvPr/>
          </p:nvSpPr>
          <p:spPr>
            <a:xfrm>
              <a:off x="3492093" y="3537405"/>
              <a:ext cx="107700" cy="140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7200">
                <a:solidFill>
                  <a:schemeClr val="lt1"/>
                </a:solidFill>
                <a:latin typeface="Calibri"/>
                <a:ea typeface="Calibri"/>
                <a:cs typeface="Calibri"/>
                <a:sym typeface="Calibri"/>
              </a:endParaRPr>
            </a:p>
          </p:txBody>
        </p:sp>
        <p:sp>
          <p:nvSpPr>
            <p:cNvPr id="516" name="Google Shape;516;p50"/>
            <p:cNvSpPr/>
            <p:nvPr/>
          </p:nvSpPr>
          <p:spPr>
            <a:xfrm>
              <a:off x="3492093" y="3876608"/>
              <a:ext cx="107700" cy="140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7200">
                <a:solidFill>
                  <a:schemeClr val="lt1"/>
                </a:solidFill>
                <a:latin typeface="Calibri"/>
                <a:ea typeface="Calibri"/>
                <a:cs typeface="Calibri"/>
                <a:sym typeface="Calibri"/>
              </a:endParaRPr>
            </a:p>
          </p:txBody>
        </p:sp>
        <p:sp>
          <p:nvSpPr>
            <p:cNvPr id="517" name="Google Shape;517;p50"/>
            <p:cNvSpPr/>
            <p:nvPr/>
          </p:nvSpPr>
          <p:spPr>
            <a:xfrm>
              <a:off x="3501890" y="4215811"/>
              <a:ext cx="107700" cy="140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7200">
                <a:solidFill>
                  <a:schemeClr val="lt1"/>
                </a:solidFill>
                <a:latin typeface="Calibri"/>
                <a:ea typeface="Calibri"/>
                <a:cs typeface="Calibri"/>
                <a:sym typeface="Calibri"/>
              </a:endParaRPr>
            </a:p>
          </p:txBody>
        </p:sp>
        <p:sp>
          <p:nvSpPr>
            <p:cNvPr id="518" name="Google Shape;518;p50"/>
            <p:cNvSpPr/>
            <p:nvPr/>
          </p:nvSpPr>
          <p:spPr>
            <a:xfrm>
              <a:off x="3501890" y="4555012"/>
              <a:ext cx="107700" cy="140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7200">
                <a:solidFill>
                  <a:schemeClr val="lt1"/>
                </a:solidFill>
                <a:latin typeface="Calibri"/>
                <a:ea typeface="Calibri"/>
                <a:cs typeface="Calibri"/>
                <a:sym typeface="Calibri"/>
              </a:endParaRPr>
            </a:p>
          </p:txBody>
        </p:sp>
        <p:sp>
          <p:nvSpPr>
            <p:cNvPr id="519" name="Google Shape;519;p50"/>
            <p:cNvSpPr txBox="1"/>
            <p:nvPr/>
          </p:nvSpPr>
          <p:spPr>
            <a:xfrm>
              <a:off x="6072891" y="1466528"/>
              <a:ext cx="2501700" cy="288600"/>
            </a:xfrm>
            <a:prstGeom prst="rect">
              <a:avLst/>
            </a:prstGeom>
            <a:noFill/>
            <a:ln>
              <a:noFill/>
            </a:ln>
          </p:spPr>
          <p:txBody>
            <a:bodyPr anchorCtr="0" anchor="t" bIns="162050" lIns="162050" spcFirstLastPara="1" rIns="162050" wrap="square" tIns="162050">
              <a:noAutofit/>
            </a:bodyPr>
            <a:lstStyle/>
            <a:p>
              <a:pPr indent="0" lvl="0" marL="0" marR="0" rtl="0" algn="ctr">
                <a:spcBef>
                  <a:spcPts val="0"/>
                </a:spcBef>
                <a:spcAft>
                  <a:spcPts val="0"/>
                </a:spcAft>
                <a:buNone/>
              </a:pPr>
              <a:r>
                <a:rPr b="1" lang="en-US" sz="3600">
                  <a:solidFill>
                    <a:schemeClr val="dk1"/>
                  </a:solidFill>
                  <a:latin typeface="Calibri"/>
                  <a:ea typeface="Calibri"/>
                  <a:cs typeface="Calibri"/>
                  <a:sym typeface="Calibri"/>
                </a:rPr>
                <a:t>Solution Drivers: </a:t>
              </a:r>
              <a:br>
                <a:rPr b="1" lang="en-US" sz="3600">
                  <a:solidFill>
                    <a:schemeClr val="dk1"/>
                  </a:solidFill>
                  <a:latin typeface="Calibri"/>
                  <a:ea typeface="Calibri"/>
                  <a:cs typeface="Calibri"/>
                  <a:sym typeface="Calibri"/>
                </a:rPr>
              </a:br>
              <a:r>
                <a:rPr b="1" lang="en-US" sz="3600">
                  <a:solidFill>
                    <a:schemeClr val="dk1"/>
                  </a:solidFill>
                  <a:latin typeface="Calibri"/>
                  <a:ea typeface="Calibri"/>
                  <a:cs typeface="Calibri"/>
                  <a:sym typeface="Calibri"/>
                </a:rPr>
                <a:t>Steps to undermine primary drivers</a:t>
              </a:r>
              <a:endParaRPr b="1" sz="3600">
                <a:solidFill>
                  <a:srgbClr val="4D3769"/>
                </a:solidFill>
                <a:latin typeface="Calibri"/>
                <a:ea typeface="Calibri"/>
                <a:cs typeface="Calibri"/>
                <a:sym typeface="Calibri"/>
              </a:endParaRPr>
            </a:p>
          </p:txBody>
        </p:sp>
        <p:grpSp>
          <p:nvGrpSpPr>
            <p:cNvPr id="520" name="Google Shape;520;p50"/>
            <p:cNvGrpSpPr/>
            <p:nvPr/>
          </p:nvGrpSpPr>
          <p:grpSpPr>
            <a:xfrm>
              <a:off x="3994726" y="1947720"/>
              <a:ext cx="1758494" cy="1390779"/>
              <a:chOff x="1327726" y="405746"/>
              <a:chExt cx="1758494" cy="1390779"/>
            </a:xfrm>
          </p:grpSpPr>
          <p:sp>
            <p:nvSpPr>
              <p:cNvPr id="521" name="Google Shape;521;p50"/>
              <p:cNvSpPr/>
              <p:nvPr/>
            </p:nvSpPr>
            <p:spPr>
              <a:xfrm>
                <a:off x="1327726" y="913053"/>
                <a:ext cx="1752600" cy="384600"/>
              </a:xfrm>
              <a:prstGeom prst="rect">
                <a:avLst/>
              </a:prstGeom>
              <a:solidFill>
                <a:srgbClr val="FBD4B4"/>
              </a:solidFill>
              <a:ln cap="flat" cmpd="sng" w="9525">
                <a:solidFill>
                  <a:srgbClr val="595959"/>
                </a:solidFill>
                <a:prstDash val="solid"/>
                <a:round/>
                <a:headEnd len="sm" w="sm" type="none"/>
                <a:tailEnd len="sm" w="sm" type="none"/>
              </a:ln>
            </p:spPr>
            <p:txBody>
              <a:bodyPr anchorCtr="0" anchor="ctr" bIns="162050" lIns="162050" spcFirstLastPara="1" rIns="162050" wrap="square" tIns="162050">
                <a:noAutofit/>
              </a:bodyPr>
              <a:lstStyle/>
              <a:p>
                <a:pPr indent="0" lvl="0" marL="0" marR="0" rtl="0" algn="ctr">
                  <a:spcBef>
                    <a:spcPts val="0"/>
                  </a:spcBef>
                  <a:spcAft>
                    <a:spcPts val="0"/>
                  </a:spcAft>
                  <a:buNone/>
                </a:pPr>
                <a:r>
                  <a:t/>
                </a:r>
                <a:endParaRPr sz="2700">
                  <a:solidFill>
                    <a:schemeClr val="dk1"/>
                  </a:solidFill>
                  <a:latin typeface="Calibri"/>
                  <a:ea typeface="Calibri"/>
                  <a:cs typeface="Calibri"/>
                  <a:sym typeface="Calibri"/>
                </a:endParaRPr>
              </a:p>
            </p:txBody>
          </p:sp>
          <p:sp>
            <p:nvSpPr>
              <p:cNvPr id="522" name="Google Shape;522;p50"/>
              <p:cNvSpPr/>
              <p:nvPr/>
            </p:nvSpPr>
            <p:spPr>
              <a:xfrm>
                <a:off x="1333620" y="1410125"/>
                <a:ext cx="1752600" cy="386400"/>
              </a:xfrm>
              <a:prstGeom prst="rect">
                <a:avLst/>
              </a:prstGeom>
              <a:solidFill>
                <a:srgbClr val="FBD4B4"/>
              </a:solidFill>
              <a:ln cap="flat" cmpd="sng" w="9525">
                <a:solidFill>
                  <a:srgbClr val="595959"/>
                </a:solidFill>
                <a:prstDash val="solid"/>
                <a:round/>
                <a:headEnd len="sm" w="sm" type="none"/>
                <a:tailEnd len="sm" w="sm" type="none"/>
              </a:ln>
            </p:spPr>
            <p:txBody>
              <a:bodyPr anchorCtr="0" anchor="ctr" bIns="162050" lIns="162050" spcFirstLastPara="1" rIns="162050" wrap="square" tIns="162050">
                <a:noAutofit/>
              </a:bodyPr>
              <a:lstStyle/>
              <a:p>
                <a:pPr indent="0" lvl="0" marL="0" marR="0" rtl="0" algn="ctr">
                  <a:spcBef>
                    <a:spcPts val="0"/>
                  </a:spcBef>
                  <a:spcAft>
                    <a:spcPts val="0"/>
                  </a:spcAft>
                  <a:buNone/>
                </a:pPr>
                <a:r>
                  <a:t/>
                </a:r>
                <a:endParaRPr sz="2700">
                  <a:solidFill>
                    <a:schemeClr val="dk1"/>
                  </a:solidFill>
                  <a:latin typeface="Calibri"/>
                  <a:ea typeface="Calibri"/>
                  <a:cs typeface="Calibri"/>
                  <a:sym typeface="Calibri"/>
                </a:endParaRPr>
              </a:p>
            </p:txBody>
          </p:sp>
          <p:sp>
            <p:nvSpPr>
              <p:cNvPr id="523" name="Google Shape;523;p50"/>
              <p:cNvSpPr/>
              <p:nvPr/>
            </p:nvSpPr>
            <p:spPr>
              <a:xfrm>
                <a:off x="1330673" y="405746"/>
                <a:ext cx="1752600" cy="394800"/>
              </a:xfrm>
              <a:prstGeom prst="rect">
                <a:avLst/>
              </a:prstGeom>
              <a:solidFill>
                <a:srgbClr val="FBD4B4"/>
              </a:solidFill>
              <a:ln cap="flat" cmpd="sng" w="9525">
                <a:solidFill>
                  <a:srgbClr val="595959"/>
                </a:solidFill>
                <a:prstDash val="solid"/>
                <a:round/>
                <a:headEnd len="sm" w="sm" type="none"/>
                <a:tailEnd len="sm" w="sm" type="none"/>
              </a:ln>
            </p:spPr>
            <p:txBody>
              <a:bodyPr anchorCtr="0" anchor="ctr" bIns="162050" lIns="162050" spcFirstLastPara="1" rIns="162050" wrap="square" tIns="162050">
                <a:noAutofit/>
              </a:bodyPr>
              <a:lstStyle/>
              <a:p>
                <a:pPr indent="0" lvl="0" marL="0" marR="0" rtl="0" algn="ctr">
                  <a:spcBef>
                    <a:spcPts val="0"/>
                  </a:spcBef>
                  <a:spcAft>
                    <a:spcPts val="0"/>
                  </a:spcAft>
                  <a:buNone/>
                </a:pPr>
                <a:r>
                  <a:t/>
                </a:r>
                <a:endParaRPr sz="2700">
                  <a:solidFill>
                    <a:schemeClr val="dk1"/>
                  </a:solidFill>
                  <a:latin typeface="Calibri"/>
                  <a:ea typeface="Calibri"/>
                  <a:cs typeface="Calibri"/>
                  <a:sym typeface="Calibri"/>
                </a:endParaRPr>
              </a:p>
            </p:txBody>
          </p:sp>
        </p:grpSp>
        <p:grpSp>
          <p:nvGrpSpPr>
            <p:cNvPr id="524" name="Google Shape;524;p50"/>
            <p:cNvGrpSpPr/>
            <p:nvPr/>
          </p:nvGrpSpPr>
          <p:grpSpPr>
            <a:xfrm>
              <a:off x="6086957" y="1960966"/>
              <a:ext cx="2485788" cy="1883401"/>
              <a:chOff x="3452160" y="367568"/>
              <a:chExt cx="2402889" cy="1883401"/>
            </a:xfrm>
          </p:grpSpPr>
          <p:sp>
            <p:nvSpPr>
              <p:cNvPr id="525" name="Google Shape;525;p50"/>
              <p:cNvSpPr/>
              <p:nvPr/>
            </p:nvSpPr>
            <p:spPr>
              <a:xfrm>
                <a:off x="3461048" y="865852"/>
                <a:ext cx="2394000" cy="373500"/>
              </a:xfrm>
              <a:prstGeom prst="rect">
                <a:avLst/>
              </a:prstGeom>
              <a:solidFill>
                <a:srgbClr val="B6DDE7"/>
              </a:solidFill>
              <a:ln cap="flat" cmpd="sng" w="9525">
                <a:solidFill>
                  <a:schemeClr val="dk1"/>
                </a:solidFill>
                <a:prstDash val="solid"/>
                <a:round/>
                <a:headEnd len="sm" w="sm" type="none"/>
                <a:tailEnd len="sm" w="sm" type="none"/>
              </a:ln>
            </p:spPr>
            <p:txBody>
              <a:bodyPr anchorCtr="0" anchor="ctr" bIns="162050" lIns="162050" spcFirstLastPara="1" rIns="162050" wrap="square" tIns="162050">
                <a:noAutofit/>
              </a:bodyPr>
              <a:lstStyle/>
              <a:p>
                <a:pPr indent="0" lvl="0" marL="0" marR="0" rtl="0" algn="ctr">
                  <a:spcBef>
                    <a:spcPts val="0"/>
                  </a:spcBef>
                  <a:spcAft>
                    <a:spcPts val="0"/>
                  </a:spcAft>
                  <a:buNone/>
                </a:pPr>
                <a:r>
                  <a:t/>
                </a:r>
                <a:endParaRPr sz="2700">
                  <a:solidFill>
                    <a:schemeClr val="dk1"/>
                  </a:solidFill>
                  <a:latin typeface="Calibri"/>
                  <a:ea typeface="Calibri"/>
                  <a:cs typeface="Calibri"/>
                  <a:sym typeface="Calibri"/>
                </a:endParaRPr>
              </a:p>
            </p:txBody>
          </p:sp>
          <p:sp>
            <p:nvSpPr>
              <p:cNvPr id="526" name="Google Shape;526;p50"/>
              <p:cNvSpPr/>
              <p:nvPr/>
            </p:nvSpPr>
            <p:spPr>
              <a:xfrm>
                <a:off x="3461048" y="1357230"/>
                <a:ext cx="2394000" cy="373500"/>
              </a:xfrm>
              <a:prstGeom prst="rect">
                <a:avLst/>
              </a:prstGeom>
              <a:solidFill>
                <a:srgbClr val="B6DDE7"/>
              </a:solidFill>
              <a:ln cap="flat" cmpd="sng" w="9525">
                <a:solidFill>
                  <a:schemeClr val="dk1"/>
                </a:solidFill>
                <a:prstDash val="solid"/>
                <a:round/>
                <a:headEnd len="sm" w="sm" type="none"/>
                <a:tailEnd len="sm" w="sm" type="none"/>
              </a:ln>
            </p:spPr>
            <p:txBody>
              <a:bodyPr anchorCtr="0" anchor="ctr" bIns="162050" lIns="162050" spcFirstLastPara="1" rIns="162050" wrap="square" tIns="162050">
                <a:noAutofit/>
              </a:bodyPr>
              <a:lstStyle/>
              <a:p>
                <a:pPr indent="0" lvl="0" marL="0" marR="0" rtl="0" algn="ctr">
                  <a:spcBef>
                    <a:spcPts val="0"/>
                  </a:spcBef>
                  <a:spcAft>
                    <a:spcPts val="0"/>
                  </a:spcAft>
                  <a:buNone/>
                </a:pPr>
                <a:r>
                  <a:t/>
                </a:r>
                <a:endParaRPr sz="2700">
                  <a:solidFill>
                    <a:schemeClr val="dk1"/>
                  </a:solidFill>
                  <a:latin typeface="Calibri"/>
                  <a:ea typeface="Calibri"/>
                  <a:cs typeface="Calibri"/>
                  <a:sym typeface="Calibri"/>
                </a:endParaRPr>
              </a:p>
            </p:txBody>
          </p:sp>
          <p:sp>
            <p:nvSpPr>
              <p:cNvPr id="527" name="Google Shape;527;p50"/>
              <p:cNvSpPr/>
              <p:nvPr/>
            </p:nvSpPr>
            <p:spPr>
              <a:xfrm>
                <a:off x="3452160" y="1877469"/>
                <a:ext cx="2394000" cy="373500"/>
              </a:xfrm>
              <a:prstGeom prst="rect">
                <a:avLst/>
              </a:prstGeom>
              <a:solidFill>
                <a:srgbClr val="B6DDE7"/>
              </a:solidFill>
              <a:ln cap="flat" cmpd="sng" w="9525">
                <a:solidFill>
                  <a:schemeClr val="dk1"/>
                </a:solidFill>
                <a:prstDash val="solid"/>
                <a:round/>
                <a:headEnd len="sm" w="sm" type="none"/>
                <a:tailEnd len="sm" w="sm" type="none"/>
              </a:ln>
            </p:spPr>
            <p:txBody>
              <a:bodyPr anchorCtr="0" anchor="ctr" bIns="162050" lIns="162050" spcFirstLastPara="1" rIns="162050" wrap="square" tIns="162050">
                <a:noAutofit/>
              </a:bodyPr>
              <a:lstStyle/>
              <a:p>
                <a:pPr indent="0" lvl="0" marL="0" marR="0" rtl="0" algn="ctr">
                  <a:spcBef>
                    <a:spcPts val="0"/>
                  </a:spcBef>
                  <a:spcAft>
                    <a:spcPts val="0"/>
                  </a:spcAft>
                  <a:buNone/>
                </a:pPr>
                <a:r>
                  <a:t/>
                </a:r>
                <a:endParaRPr sz="2700">
                  <a:solidFill>
                    <a:schemeClr val="dk1"/>
                  </a:solidFill>
                  <a:latin typeface="Calibri"/>
                  <a:ea typeface="Calibri"/>
                  <a:cs typeface="Calibri"/>
                  <a:sym typeface="Calibri"/>
                </a:endParaRPr>
              </a:p>
            </p:txBody>
          </p:sp>
          <p:sp>
            <p:nvSpPr>
              <p:cNvPr id="528" name="Google Shape;528;p50"/>
              <p:cNvSpPr/>
              <p:nvPr/>
            </p:nvSpPr>
            <p:spPr>
              <a:xfrm>
                <a:off x="3461049" y="367568"/>
                <a:ext cx="2394000" cy="373500"/>
              </a:xfrm>
              <a:prstGeom prst="rect">
                <a:avLst/>
              </a:prstGeom>
              <a:solidFill>
                <a:srgbClr val="B6DDE7"/>
              </a:solidFill>
              <a:ln cap="flat" cmpd="sng" w="9525">
                <a:solidFill>
                  <a:schemeClr val="dk1"/>
                </a:solidFill>
                <a:prstDash val="solid"/>
                <a:round/>
                <a:headEnd len="sm" w="sm" type="none"/>
                <a:tailEnd len="sm" w="sm" type="none"/>
              </a:ln>
            </p:spPr>
            <p:txBody>
              <a:bodyPr anchorCtr="0" anchor="ctr" bIns="162050" lIns="162050" spcFirstLastPara="1" rIns="162050" wrap="square" tIns="162050">
                <a:noAutofit/>
              </a:bodyPr>
              <a:lstStyle/>
              <a:p>
                <a:pPr indent="0" lvl="0" marL="0" marR="0" rtl="0" algn="ctr">
                  <a:spcBef>
                    <a:spcPts val="0"/>
                  </a:spcBef>
                  <a:spcAft>
                    <a:spcPts val="0"/>
                  </a:spcAft>
                  <a:buNone/>
                </a:pPr>
                <a:r>
                  <a:t/>
                </a:r>
                <a:endParaRPr sz="2700">
                  <a:solidFill>
                    <a:schemeClr val="dk1"/>
                  </a:solidFill>
                  <a:latin typeface="Calibri"/>
                  <a:ea typeface="Calibri"/>
                  <a:cs typeface="Calibri"/>
                  <a:sym typeface="Calibri"/>
                </a:endParaRPr>
              </a:p>
            </p:txBody>
          </p:sp>
        </p:grpSp>
        <p:sp>
          <p:nvSpPr>
            <p:cNvPr id="529" name="Google Shape;529;p50"/>
            <p:cNvSpPr txBox="1"/>
            <p:nvPr/>
          </p:nvSpPr>
          <p:spPr>
            <a:xfrm>
              <a:off x="3770997" y="1484808"/>
              <a:ext cx="2286900" cy="288600"/>
            </a:xfrm>
            <a:prstGeom prst="rect">
              <a:avLst/>
            </a:prstGeom>
            <a:noFill/>
            <a:ln>
              <a:noFill/>
            </a:ln>
          </p:spPr>
          <p:txBody>
            <a:bodyPr anchorCtr="0" anchor="t" bIns="162050" lIns="162050" spcFirstLastPara="1" rIns="162050" wrap="square" tIns="162050">
              <a:noAutofit/>
            </a:bodyPr>
            <a:lstStyle/>
            <a:p>
              <a:pPr indent="0" lvl="0" marL="0" marR="0" rtl="0" algn="ctr">
                <a:spcBef>
                  <a:spcPts val="0"/>
                </a:spcBef>
                <a:spcAft>
                  <a:spcPts val="0"/>
                </a:spcAft>
                <a:buNone/>
              </a:pPr>
              <a:r>
                <a:rPr b="1" lang="en-US" sz="3600">
                  <a:solidFill>
                    <a:schemeClr val="dk1"/>
                  </a:solidFill>
                  <a:latin typeface="Calibri"/>
                  <a:ea typeface="Calibri"/>
                  <a:cs typeface="Calibri"/>
                  <a:sym typeface="Calibri"/>
                </a:rPr>
                <a:t>Primary Drivers:</a:t>
              </a:r>
              <a:endParaRPr/>
            </a:p>
            <a:p>
              <a:pPr indent="0" lvl="0" marL="0" marR="0" rtl="0" algn="ctr">
                <a:spcBef>
                  <a:spcPts val="0"/>
                </a:spcBef>
                <a:spcAft>
                  <a:spcPts val="0"/>
                </a:spcAft>
                <a:buNone/>
              </a:pPr>
              <a:r>
                <a:rPr b="1" lang="en-US" sz="3600">
                  <a:solidFill>
                    <a:schemeClr val="dk1"/>
                  </a:solidFill>
                  <a:latin typeface="Calibri"/>
                  <a:ea typeface="Calibri"/>
                  <a:cs typeface="Calibri"/>
                  <a:sym typeface="Calibri"/>
                </a:rPr>
                <a:t>Root causes of the challenge</a:t>
              </a:r>
              <a:endParaRPr b="1" sz="3600">
                <a:solidFill>
                  <a:schemeClr val="dk1"/>
                </a:solidFill>
                <a:latin typeface="Calibri"/>
                <a:ea typeface="Calibri"/>
                <a:cs typeface="Calibri"/>
                <a:sym typeface="Calibri"/>
              </a:endParaRPr>
            </a:p>
          </p:txBody>
        </p:sp>
        <p:cxnSp>
          <p:nvCxnSpPr>
            <p:cNvPr id="530" name="Google Shape;530;p50"/>
            <p:cNvCxnSpPr/>
            <p:nvPr/>
          </p:nvCxnSpPr>
          <p:spPr>
            <a:xfrm flipH="1">
              <a:off x="3737025" y="2168273"/>
              <a:ext cx="257700" cy="197400"/>
            </a:xfrm>
            <a:prstGeom prst="straightConnector1">
              <a:avLst/>
            </a:prstGeom>
            <a:noFill/>
            <a:ln cap="flat" cmpd="sng" w="12700">
              <a:solidFill>
                <a:srgbClr val="4D3769"/>
              </a:solidFill>
              <a:prstDash val="solid"/>
              <a:round/>
              <a:headEnd len="sm" w="sm" type="none"/>
              <a:tailEnd len="med" w="med" type="stealth"/>
            </a:ln>
          </p:spPr>
        </p:cxnSp>
        <p:cxnSp>
          <p:nvCxnSpPr>
            <p:cNvPr id="531" name="Google Shape;531;p50"/>
            <p:cNvCxnSpPr/>
            <p:nvPr/>
          </p:nvCxnSpPr>
          <p:spPr>
            <a:xfrm rot="10800000">
              <a:off x="3770870" y="2645160"/>
              <a:ext cx="231000" cy="1800"/>
            </a:xfrm>
            <a:prstGeom prst="straightConnector1">
              <a:avLst/>
            </a:prstGeom>
            <a:noFill/>
            <a:ln cap="flat" cmpd="sng" w="12700">
              <a:solidFill>
                <a:srgbClr val="4D3769"/>
              </a:solidFill>
              <a:prstDash val="solid"/>
              <a:round/>
              <a:headEnd len="sm" w="sm" type="none"/>
              <a:tailEnd len="med" w="med" type="stealth"/>
            </a:ln>
          </p:spPr>
        </p:cxnSp>
        <p:cxnSp>
          <p:nvCxnSpPr>
            <p:cNvPr id="532" name="Google Shape;532;p50"/>
            <p:cNvCxnSpPr/>
            <p:nvPr/>
          </p:nvCxnSpPr>
          <p:spPr>
            <a:xfrm rot="10800000">
              <a:off x="3763920" y="4594259"/>
              <a:ext cx="236700" cy="109200"/>
            </a:xfrm>
            <a:prstGeom prst="straightConnector1">
              <a:avLst/>
            </a:prstGeom>
            <a:noFill/>
            <a:ln cap="flat" cmpd="sng" w="12700">
              <a:solidFill>
                <a:srgbClr val="4D3769"/>
              </a:solidFill>
              <a:prstDash val="solid"/>
              <a:round/>
              <a:headEnd len="sm" w="sm" type="none"/>
              <a:tailEnd len="med" w="med" type="stealth"/>
            </a:ln>
          </p:spPr>
        </p:cxnSp>
      </p:grpSp>
      <p:sp>
        <p:nvSpPr>
          <p:cNvPr id="533" name="Google Shape;533;p50"/>
          <p:cNvSpPr/>
          <p:nvPr/>
        </p:nvSpPr>
        <p:spPr>
          <a:xfrm>
            <a:off x="4400351" y="5977005"/>
            <a:ext cx="5084400" cy="1134900"/>
          </a:xfrm>
          <a:prstGeom prst="rect">
            <a:avLst/>
          </a:prstGeom>
          <a:solidFill>
            <a:srgbClr val="FBD4B4"/>
          </a:solidFill>
          <a:ln cap="flat" cmpd="sng" w="9525">
            <a:solidFill>
              <a:srgbClr val="595959"/>
            </a:solidFill>
            <a:prstDash val="solid"/>
            <a:round/>
            <a:headEnd len="sm" w="sm" type="none"/>
            <a:tailEnd len="sm" w="sm" type="none"/>
          </a:ln>
        </p:spPr>
        <p:txBody>
          <a:bodyPr anchorCtr="0" anchor="ctr" bIns="162050" lIns="162050" spcFirstLastPara="1" rIns="162050" wrap="square" tIns="162050">
            <a:noAutofit/>
          </a:bodyPr>
          <a:lstStyle/>
          <a:p>
            <a:pPr indent="0" lvl="0" marL="0" marR="0" rtl="0" algn="ctr">
              <a:spcBef>
                <a:spcPts val="0"/>
              </a:spcBef>
              <a:spcAft>
                <a:spcPts val="0"/>
              </a:spcAft>
              <a:buNone/>
            </a:pPr>
            <a:r>
              <a:t/>
            </a:r>
            <a:endParaRPr sz="2700">
              <a:solidFill>
                <a:schemeClr val="dk1"/>
              </a:solidFill>
              <a:latin typeface="Calibri"/>
              <a:ea typeface="Calibri"/>
              <a:cs typeface="Calibri"/>
              <a:sym typeface="Calibri"/>
            </a:endParaRPr>
          </a:p>
        </p:txBody>
      </p:sp>
      <p:sp>
        <p:nvSpPr>
          <p:cNvPr id="534" name="Google Shape;534;p50"/>
          <p:cNvSpPr/>
          <p:nvPr/>
        </p:nvSpPr>
        <p:spPr>
          <a:xfrm>
            <a:off x="4400351" y="7502688"/>
            <a:ext cx="5084400" cy="1134900"/>
          </a:xfrm>
          <a:prstGeom prst="rect">
            <a:avLst/>
          </a:prstGeom>
          <a:solidFill>
            <a:srgbClr val="FBD4B4"/>
          </a:solidFill>
          <a:ln cap="flat" cmpd="sng" w="9525">
            <a:solidFill>
              <a:srgbClr val="595959"/>
            </a:solidFill>
            <a:prstDash val="solid"/>
            <a:round/>
            <a:headEnd len="sm" w="sm" type="none"/>
            <a:tailEnd len="sm" w="sm" type="none"/>
          </a:ln>
        </p:spPr>
        <p:txBody>
          <a:bodyPr anchorCtr="0" anchor="ctr" bIns="162050" lIns="162050" spcFirstLastPara="1" rIns="162050" wrap="square" tIns="162050">
            <a:noAutofit/>
          </a:bodyPr>
          <a:lstStyle/>
          <a:p>
            <a:pPr indent="0" lvl="0" marL="0" marR="0" rtl="0" algn="ctr">
              <a:spcBef>
                <a:spcPts val="0"/>
              </a:spcBef>
              <a:spcAft>
                <a:spcPts val="0"/>
              </a:spcAft>
              <a:buNone/>
            </a:pPr>
            <a:r>
              <a:t/>
            </a:r>
            <a:endParaRPr sz="2700">
              <a:solidFill>
                <a:schemeClr val="dk1"/>
              </a:solidFill>
              <a:latin typeface="Calibri"/>
              <a:ea typeface="Calibri"/>
              <a:cs typeface="Calibri"/>
              <a:sym typeface="Calibri"/>
            </a:endParaRPr>
          </a:p>
        </p:txBody>
      </p:sp>
      <p:cxnSp>
        <p:nvCxnSpPr>
          <p:cNvPr id="535" name="Google Shape;535;p50"/>
          <p:cNvCxnSpPr/>
          <p:nvPr/>
        </p:nvCxnSpPr>
        <p:spPr>
          <a:xfrm rot="10800000">
            <a:off x="3734077" y="6520575"/>
            <a:ext cx="669900" cy="5700"/>
          </a:xfrm>
          <a:prstGeom prst="straightConnector1">
            <a:avLst/>
          </a:prstGeom>
          <a:noFill/>
          <a:ln cap="flat" cmpd="sng" w="12700">
            <a:solidFill>
              <a:srgbClr val="4D3769"/>
            </a:solidFill>
            <a:prstDash val="solid"/>
            <a:round/>
            <a:headEnd len="sm" w="sm" type="none"/>
            <a:tailEnd len="med" w="med" type="stealth"/>
          </a:ln>
        </p:spPr>
      </p:cxnSp>
      <p:cxnSp>
        <p:nvCxnSpPr>
          <p:cNvPr id="536" name="Google Shape;536;p50"/>
          <p:cNvCxnSpPr/>
          <p:nvPr/>
        </p:nvCxnSpPr>
        <p:spPr>
          <a:xfrm rot="10800000">
            <a:off x="3701724" y="5014763"/>
            <a:ext cx="669900" cy="5700"/>
          </a:xfrm>
          <a:prstGeom prst="straightConnector1">
            <a:avLst/>
          </a:prstGeom>
          <a:noFill/>
          <a:ln cap="flat" cmpd="sng" w="12700">
            <a:solidFill>
              <a:srgbClr val="4D3769"/>
            </a:solidFill>
            <a:prstDash val="solid"/>
            <a:round/>
            <a:headEnd len="sm" w="sm" type="none"/>
            <a:tailEnd len="med" w="med" type="stealth"/>
          </a:ln>
        </p:spPr>
      </p:cxnSp>
      <p:sp>
        <p:nvSpPr>
          <p:cNvPr id="537" name="Google Shape;537;p50"/>
          <p:cNvSpPr/>
          <p:nvPr/>
        </p:nvSpPr>
        <p:spPr>
          <a:xfrm>
            <a:off x="10479571" y="7493561"/>
            <a:ext cx="7185000" cy="1096800"/>
          </a:xfrm>
          <a:prstGeom prst="rect">
            <a:avLst/>
          </a:prstGeom>
          <a:solidFill>
            <a:srgbClr val="B6DDE7"/>
          </a:solidFill>
          <a:ln cap="flat" cmpd="sng" w="9525">
            <a:solidFill>
              <a:schemeClr val="dk1"/>
            </a:solidFill>
            <a:prstDash val="solid"/>
            <a:round/>
            <a:headEnd len="sm" w="sm" type="none"/>
            <a:tailEnd len="sm" w="sm" type="none"/>
          </a:ln>
        </p:spPr>
        <p:txBody>
          <a:bodyPr anchorCtr="0" anchor="ctr" bIns="162050" lIns="162050" spcFirstLastPara="1" rIns="162050" wrap="square" tIns="162050">
            <a:noAutofit/>
          </a:bodyPr>
          <a:lstStyle/>
          <a:p>
            <a:pPr indent="0" lvl="0" marL="0" marR="0" rtl="0" algn="ctr">
              <a:spcBef>
                <a:spcPts val="0"/>
              </a:spcBef>
              <a:spcAft>
                <a:spcPts val="0"/>
              </a:spcAft>
              <a:buNone/>
            </a:pPr>
            <a:r>
              <a:t/>
            </a:r>
            <a:endParaRPr sz="2700">
              <a:solidFill>
                <a:schemeClr val="dk1"/>
              </a:solidFill>
              <a:latin typeface="Calibri"/>
              <a:ea typeface="Calibri"/>
              <a:cs typeface="Calibri"/>
              <a:sym typeface="Calibri"/>
            </a:endParaRPr>
          </a:p>
        </p:txBody>
      </p:sp>
      <p:sp>
        <p:nvSpPr>
          <p:cNvPr id="538" name="Google Shape;538;p50"/>
          <p:cNvSpPr/>
          <p:nvPr/>
        </p:nvSpPr>
        <p:spPr>
          <a:xfrm>
            <a:off x="4400351" y="8980052"/>
            <a:ext cx="5084400" cy="1134900"/>
          </a:xfrm>
          <a:prstGeom prst="rect">
            <a:avLst/>
          </a:prstGeom>
          <a:solidFill>
            <a:srgbClr val="FBD4B4"/>
          </a:solidFill>
          <a:ln cap="flat" cmpd="sng" w="9525">
            <a:solidFill>
              <a:srgbClr val="595959"/>
            </a:solidFill>
            <a:prstDash val="solid"/>
            <a:round/>
            <a:headEnd len="sm" w="sm" type="none"/>
            <a:tailEnd len="sm" w="sm" type="none"/>
          </a:ln>
        </p:spPr>
        <p:txBody>
          <a:bodyPr anchorCtr="0" anchor="ctr" bIns="162050" lIns="162050" spcFirstLastPara="1" rIns="162050" wrap="square" tIns="162050">
            <a:noAutofit/>
          </a:bodyPr>
          <a:lstStyle/>
          <a:p>
            <a:pPr indent="0" lvl="0" marL="0" marR="0" rtl="0" algn="ctr">
              <a:spcBef>
                <a:spcPts val="0"/>
              </a:spcBef>
              <a:spcAft>
                <a:spcPts val="0"/>
              </a:spcAft>
              <a:buNone/>
            </a:pPr>
            <a:r>
              <a:t/>
            </a:r>
            <a:endParaRPr sz="2700">
              <a:solidFill>
                <a:schemeClr val="dk1"/>
              </a:solidFill>
              <a:latin typeface="Calibri"/>
              <a:ea typeface="Calibri"/>
              <a:cs typeface="Calibri"/>
              <a:sym typeface="Calibri"/>
            </a:endParaRPr>
          </a:p>
        </p:txBody>
      </p:sp>
      <p:cxnSp>
        <p:nvCxnSpPr>
          <p:cNvPr id="539" name="Google Shape;539;p50"/>
          <p:cNvCxnSpPr/>
          <p:nvPr/>
        </p:nvCxnSpPr>
        <p:spPr>
          <a:xfrm rot="10800000">
            <a:off x="3710536" y="8113049"/>
            <a:ext cx="669900" cy="5700"/>
          </a:xfrm>
          <a:prstGeom prst="straightConnector1">
            <a:avLst/>
          </a:prstGeom>
          <a:noFill/>
          <a:ln cap="flat" cmpd="sng" w="12700">
            <a:solidFill>
              <a:srgbClr val="4D3769"/>
            </a:solidFill>
            <a:prstDash val="solid"/>
            <a:round/>
            <a:headEnd len="sm" w="sm" type="none"/>
            <a:tailEnd len="med" w="med" type="stealth"/>
          </a:ln>
        </p:spPr>
      </p:cxnSp>
      <p:sp>
        <p:nvSpPr>
          <p:cNvPr id="540" name="Google Shape;540;p50"/>
          <p:cNvSpPr/>
          <p:nvPr/>
        </p:nvSpPr>
        <p:spPr>
          <a:xfrm>
            <a:off x="10452896" y="8980052"/>
            <a:ext cx="7185000" cy="1096800"/>
          </a:xfrm>
          <a:prstGeom prst="rect">
            <a:avLst/>
          </a:prstGeom>
          <a:solidFill>
            <a:srgbClr val="B6DDE7"/>
          </a:solidFill>
          <a:ln cap="flat" cmpd="sng" w="9525">
            <a:solidFill>
              <a:schemeClr val="dk1"/>
            </a:solidFill>
            <a:prstDash val="solid"/>
            <a:round/>
            <a:headEnd len="sm" w="sm" type="none"/>
            <a:tailEnd len="sm" w="sm" type="none"/>
          </a:ln>
        </p:spPr>
        <p:txBody>
          <a:bodyPr anchorCtr="0" anchor="ctr" bIns="162050" lIns="162050" spcFirstLastPara="1" rIns="162050" wrap="square" tIns="162050">
            <a:noAutofit/>
          </a:bodyPr>
          <a:lstStyle/>
          <a:p>
            <a:pPr indent="0" lvl="0" marL="0" marR="0" rtl="0" algn="ctr">
              <a:spcBef>
                <a:spcPts val="0"/>
              </a:spcBef>
              <a:spcAft>
                <a:spcPts val="0"/>
              </a:spcAft>
              <a:buNone/>
            </a:pPr>
            <a:r>
              <a:t/>
            </a:r>
            <a:endParaRPr sz="27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grpSp>
        <p:nvGrpSpPr>
          <p:cNvPr id="545" name="Google Shape;545;p51"/>
          <p:cNvGrpSpPr/>
          <p:nvPr/>
        </p:nvGrpSpPr>
        <p:grpSpPr>
          <a:xfrm>
            <a:off x="714094" y="-284634"/>
            <a:ext cx="3089813" cy="8920679"/>
            <a:chOff x="8364" y="-67103"/>
            <a:chExt cx="1098600" cy="2922992"/>
          </a:xfrm>
        </p:grpSpPr>
        <p:sp>
          <p:nvSpPr>
            <p:cNvPr id="546" name="Google Shape;546;p51"/>
            <p:cNvSpPr/>
            <p:nvPr/>
          </p:nvSpPr>
          <p:spPr>
            <a:xfrm>
              <a:off x="74395" y="510489"/>
              <a:ext cx="981600" cy="2345400"/>
            </a:xfrm>
            <a:prstGeom prst="rect">
              <a:avLst/>
            </a:prstGeom>
            <a:noFill/>
            <a:ln cap="flat" cmpd="sng" w="9525">
              <a:solidFill>
                <a:srgbClr val="595959"/>
              </a:solidFill>
              <a:prstDash val="solid"/>
              <a:round/>
              <a:headEnd len="sm" w="sm" type="none"/>
              <a:tailEnd len="sm" w="sm" type="none"/>
            </a:ln>
          </p:spPr>
          <p:txBody>
            <a:bodyPr anchorCtr="0" anchor="ctr" bIns="303875" lIns="303875" spcFirstLastPara="1" rIns="303875" wrap="square" tIns="303875">
              <a:noAutofit/>
            </a:bodyPr>
            <a:lstStyle/>
            <a:p>
              <a:pPr indent="0" lvl="0" marL="0" marR="0" rtl="0" algn="l">
                <a:spcBef>
                  <a:spcPts val="0"/>
                </a:spcBef>
                <a:spcAft>
                  <a:spcPts val="0"/>
                </a:spcAft>
                <a:buNone/>
              </a:pPr>
              <a:r>
                <a:rPr b="1" lang="en-US" sz="2391">
                  <a:solidFill>
                    <a:schemeClr val="dk1"/>
                  </a:solidFill>
                  <a:latin typeface="Calibri"/>
                  <a:ea typeface="Calibri"/>
                  <a:cs typeface="Calibri"/>
                  <a:sym typeface="Calibri"/>
                </a:rPr>
                <a:t>Problem: </a:t>
              </a:r>
              <a:endParaRPr/>
            </a:p>
            <a:p>
              <a:pPr indent="0" lvl="0" marL="0" marR="0" rtl="0" algn="l">
                <a:spcBef>
                  <a:spcPts val="0"/>
                </a:spcBef>
                <a:spcAft>
                  <a:spcPts val="0"/>
                </a:spcAft>
                <a:buNone/>
              </a:pPr>
              <a:r>
                <a:rPr lang="en-US" sz="2391">
                  <a:solidFill>
                    <a:schemeClr val="dk1"/>
                  </a:solidFill>
                  <a:latin typeface="Calibri"/>
                  <a:ea typeface="Calibri"/>
                  <a:cs typeface="Calibri"/>
                  <a:sym typeface="Calibri"/>
                </a:rPr>
                <a:t>Current admissions practices pose barriers to women &amp; ethnic/racial minority applicants. </a:t>
              </a:r>
              <a:endParaRPr/>
            </a:p>
            <a:p>
              <a:pPr indent="0" lvl="0" marL="0" marR="0" rtl="0" algn="l">
                <a:spcBef>
                  <a:spcPts val="0"/>
                </a:spcBef>
                <a:spcAft>
                  <a:spcPts val="0"/>
                </a:spcAft>
                <a:buNone/>
              </a:pPr>
              <a:r>
                <a:t/>
              </a:r>
              <a:endParaRPr b="1" sz="2391">
                <a:solidFill>
                  <a:schemeClr val="dk1"/>
                </a:solidFill>
                <a:latin typeface="Calibri"/>
                <a:ea typeface="Calibri"/>
                <a:cs typeface="Calibri"/>
                <a:sym typeface="Calibri"/>
              </a:endParaRPr>
            </a:p>
            <a:p>
              <a:pPr indent="0" lvl="0" marL="0" marR="0" rtl="0" algn="l">
                <a:spcBef>
                  <a:spcPts val="0"/>
                </a:spcBef>
                <a:spcAft>
                  <a:spcPts val="0"/>
                </a:spcAft>
                <a:buNone/>
              </a:pPr>
              <a:r>
                <a:rPr b="1" lang="en-US" sz="2391">
                  <a:solidFill>
                    <a:schemeClr val="dk1"/>
                  </a:solidFill>
                  <a:latin typeface="Calibri"/>
                  <a:ea typeface="Calibri"/>
                  <a:cs typeface="Calibri"/>
                  <a:sym typeface="Calibri"/>
                </a:rPr>
                <a:t>Objective:</a:t>
              </a:r>
              <a:br>
                <a:rPr b="1" lang="en-US" sz="2391">
                  <a:solidFill>
                    <a:schemeClr val="dk1"/>
                  </a:solidFill>
                  <a:latin typeface="Calibri"/>
                  <a:ea typeface="Calibri"/>
                  <a:cs typeface="Calibri"/>
                  <a:sym typeface="Calibri"/>
                </a:rPr>
              </a:br>
              <a:r>
                <a:rPr lang="en-US" sz="2391">
                  <a:solidFill>
                    <a:schemeClr val="dk1"/>
                  </a:solidFill>
                  <a:latin typeface="Calibri"/>
                  <a:ea typeface="Calibri"/>
                  <a:cs typeface="Calibri"/>
                  <a:sym typeface="Calibri"/>
                </a:rPr>
                <a:t>Increase numbers of ethnic/ racial minority &amp; women admitted to partner programs.</a:t>
              </a:r>
              <a:endParaRPr b="1" sz="2391">
                <a:solidFill>
                  <a:schemeClr val="dk1"/>
                </a:solidFill>
                <a:latin typeface="Calibri"/>
                <a:ea typeface="Calibri"/>
                <a:cs typeface="Calibri"/>
                <a:sym typeface="Calibri"/>
              </a:endParaRPr>
            </a:p>
          </p:txBody>
        </p:sp>
        <p:sp>
          <p:nvSpPr>
            <p:cNvPr id="547" name="Google Shape;547;p51"/>
            <p:cNvSpPr txBox="1"/>
            <p:nvPr/>
          </p:nvSpPr>
          <p:spPr>
            <a:xfrm>
              <a:off x="8364" y="-67103"/>
              <a:ext cx="1098600" cy="440400"/>
            </a:xfrm>
            <a:prstGeom prst="rect">
              <a:avLst/>
            </a:prstGeom>
            <a:noFill/>
            <a:ln>
              <a:noFill/>
            </a:ln>
          </p:spPr>
          <p:txBody>
            <a:bodyPr anchorCtr="0" anchor="t" bIns="303875" lIns="303875" spcFirstLastPara="1" rIns="303875" wrap="square" tIns="303875">
              <a:noAutofit/>
            </a:bodyPr>
            <a:lstStyle/>
            <a:p>
              <a:pPr indent="0" lvl="0" marL="0" marR="0" rtl="0" algn="ctr">
                <a:spcBef>
                  <a:spcPts val="0"/>
                </a:spcBef>
                <a:spcAft>
                  <a:spcPts val="0"/>
                </a:spcAft>
                <a:buNone/>
              </a:pPr>
              <a:r>
                <a:rPr b="1" lang="en-US" sz="2391">
                  <a:solidFill>
                    <a:schemeClr val="dk1"/>
                  </a:solidFill>
                  <a:latin typeface="Calibri"/>
                  <a:ea typeface="Calibri"/>
                  <a:cs typeface="Calibri"/>
                  <a:sym typeface="Calibri"/>
                </a:rPr>
                <a:t>Problem &amp; </a:t>
              </a:r>
              <a:br>
                <a:rPr b="1" lang="en-US" sz="2391">
                  <a:solidFill>
                    <a:schemeClr val="dk1"/>
                  </a:solidFill>
                  <a:latin typeface="Calibri"/>
                  <a:ea typeface="Calibri"/>
                  <a:cs typeface="Calibri"/>
                  <a:sym typeface="Calibri"/>
                </a:rPr>
              </a:br>
              <a:r>
                <a:rPr b="1" lang="en-US" sz="2391">
                  <a:solidFill>
                    <a:schemeClr val="dk1"/>
                  </a:solidFill>
                  <a:latin typeface="Calibri"/>
                  <a:ea typeface="Calibri"/>
                  <a:cs typeface="Calibri"/>
                  <a:sym typeface="Calibri"/>
                </a:rPr>
                <a:t>Objective</a:t>
              </a:r>
              <a:endParaRPr b="1" sz="2391">
                <a:solidFill>
                  <a:schemeClr val="dk1"/>
                </a:solidFill>
                <a:latin typeface="Calibri"/>
                <a:ea typeface="Calibri"/>
                <a:cs typeface="Calibri"/>
                <a:sym typeface="Calibri"/>
              </a:endParaRPr>
            </a:p>
          </p:txBody>
        </p:sp>
      </p:grpSp>
      <p:sp>
        <p:nvSpPr>
          <p:cNvPr id="548" name="Google Shape;548;p51"/>
          <p:cNvSpPr txBox="1"/>
          <p:nvPr/>
        </p:nvSpPr>
        <p:spPr>
          <a:xfrm>
            <a:off x="10520014" y="-324937"/>
            <a:ext cx="6733200" cy="811800"/>
          </a:xfrm>
          <a:prstGeom prst="rect">
            <a:avLst/>
          </a:prstGeom>
          <a:noFill/>
          <a:ln>
            <a:noFill/>
          </a:ln>
        </p:spPr>
        <p:txBody>
          <a:bodyPr anchorCtr="0" anchor="t" bIns="303875" lIns="303875" spcFirstLastPara="1" rIns="303875" wrap="square" tIns="303875">
            <a:noAutofit/>
          </a:bodyPr>
          <a:lstStyle/>
          <a:p>
            <a:pPr indent="0" lvl="0" marL="0" marR="0" rtl="0" algn="ctr">
              <a:spcBef>
                <a:spcPts val="0"/>
              </a:spcBef>
              <a:spcAft>
                <a:spcPts val="0"/>
              </a:spcAft>
              <a:buNone/>
            </a:pPr>
            <a:r>
              <a:rPr b="1" lang="en-US" sz="2391">
                <a:solidFill>
                  <a:schemeClr val="dk1"/>
                </a:solidFill>
                <a:latin typeface="Calibri"/>
                <a:ea typeface="Calibri"/>
                <a:cs typeface="Calibri"/>
                <a:sym typeface="Calibri"/>
              </a:rPr>
              <a:t>Hypothesized</a:t>
            </a:r>
            <a:r>
              <a:rPr b="1" lang="en-US" sz="2391">
                <a:solidFill>
                  <a:srgbClr val="4D3769"/>
                </a:solidFill>
                <a:latin typeface="Calibri"/>
                <a:ea typeface="Calibri"/>
                <a:cs typeface="Calibri"/>
                <a:sym typeface="Calibri"/>
              </a:rPr>
              <a:t> solutions</a:t>
            </a:r>
            <a:endParaRPr/>
          </a:p>
        </p:txBody>
      </p:sp>
      <p:cxnSp>
        <p:nvCxnSpPr>
          <p:cNvPr id="549" name="Google Shape;549;p51"/>
          <p:cNvCxnSpPr>
            <a:stCxn id="550" idx="1"/>
            <a:endCxn id="551" idx="3"/>
          </p:cNvCxnSpPr>
          <p:nvPr/>
        </p:nvCxnSpPr>
        <p:spPr>
          <a:xfrm flipH="1">
            <a:off x="8780150" y="868101"/>
            <a:ext cx="1649700" cy="191400"/>
          </a:xfrm>
          <a:prstGeom prst="straightConnector1">
            <a:avLst/>
          </a:prstGeom>
          <a:noFill/>
          <a:ln cap="flat" cmpd="sng" w="12700">
            <a:solidFill>
              <a:srgbClr val="595959"/>
            </a:solidFill>
            <a:prstDash val="solid"/>
            <a:round/>
            <a:headEnd len="sm" w="sm" type="none"/>
            <a:tailEnd len="med" w="med" type="stealth"/>
          </a:ln>
        </p:spPr>
      </p:cxnSp>
      <p:cxnSp>
        <p:nvCxnSpPr>
          <p:cNvPr id="552" name="Google Shape;552;p51"/>
          <p:cNvCxnSpPr>
            <a:stCxn id="553" idx="1"/>
            <a:endCxn id="554" idx="3"/>
          </p:cNvCxnSpPr>
          <p:nvPr/>
        </p:nvCxnSpPr>
        <p:spPr>
          <a:xfrm rot="10800000">
            <a:off x="8790050" y="9325356"/>
            <a:ext cx="1639800" cy="480900"/>
          </a:xfrm>
          <a:prstGeom prst="straightConnector1">
            <a:avLst/>
          </a:prstGeom>
          <a:noFill/>
          <a:ln cap="flat" cmpd="sng" w="12700">
            <a:solidFill>
              <a:schemeClr val="dk2"/>
            </a:solidFill>
            <a:prstDash val="solid"/>
            <a:round/>
            <a:headEnd len="sm" w="sm" type="none"/>
            <a:tailEnd len="med" w="med" type="stealth"/>
          </a:ln>
        </p:spPr>
      </p:cxnSp>
      <p:cxnSp>
        <p:nvCxnSpPr>
          <p:cNvPr id="555" name="Google Shape;555;p51"/>
          <p:cNvCxnSpPr>
            <a:stCxn id="556" idx="1"/>
            <a:endCxn id="551" idx="3"/>
          </p:cNvCxnSpPr>
          <p:nvPr/>
        </p:nvCxnSpPr>
        <p:spPr>
          <a:xfrm rot="10800000">
            <a:off x="8780150" y="1059377"/>
            <a:ext cx="1649700" cy="960600"/>
          </a:xfrm>
          <a:prstGeom prst="straightConnector1">
            <a:avLst/>
          </a:prstGeom>
          <a:noFill/>
          <a:ln cap="flat" cmpd="sng" w="12700">
            <a:solidFill>
              <a:schemeClr val="dk2"/>
            </a:solidFill>
            <a:prstDash val="solid"/>
            <a:round/>
            <a:headEnd len="sm" w="sm" type="none"/>
            <a:tailEnd len="med" w="med" type="stealth"/>
          </a:ln>
        </p:spPr>
      </p:cxnSp>
      <p:cxnSp>
        <p:nvCxnSpPr>
          <p:cNvPr id="557" name="Google Shape;557;p51"/>
          <p:cNvCxnSpPr>
            <a:stCxn id="558" idx="1"/>
            <a:endCxn id="559" idx="3"/>
          </p:cNvCxnSpPr>
          <p:nvPr/>
        </p:nvCxnSpPr>
        <p:spPr>
          <a:xfrm rot="10800000">
            <a:off x="8780150" y="2220087"/>
            <a:ext cx="1649700" cy="3911700"/>
          </a:xfrm>
          <a:prstGeom prst="straightConnector1">
            <a:avLst/>
          </a:prstGeom>
          <a:noFill/>
          <a:ln cap="flat" cmpd="sng" w="12700">
            <a:solidFill>
              <a:schemeClr val="dk2"/>
            </a:solidFill>
            <a:prstDash val="solid"/>
            <a:round/>
            <a:headEnd len="sm" w="sm" type="none"/>
            <a:tailEnd len="med" w="med" type="stealth"/>
          </a:ln>
        </p:spPr>
      </p:cxnSp>
      <p:cxnSp>
        <p:nvCxnSpPr>
          <p:cNvPr id="560" name="Google Shape;560;p51"/>
          <p:cNvCxnSpPr>
            <a:stCxn id="561" idx="1"/>
            <a:endCxn id="562" idx="3"/>
          </p:cNvCxnSpPr>
          <p:nvPr/>
        </p:nvCxnSpPr>
        <p:spPr>
          <a:xfrm flipH="1">
            <a:off x="8790050" y="4341847"/>
            <a:ext cx="1639800" cy="580800"/>
          </a:xfrm>
          <a:prstGeom prst="straightConnector1">
            <a:avLst/>
          </a:prstGeom>
          <a:noFill/>
          <a:ln cap="flat" cmpd="sng" w="12700">
            <a:solidFill>
              <a:schemeClr val="dk2"/>
            </a:solidFill>
            <a:prstDash val="solid"/>
            <a:round/>
            <a:headEnd len="sm" w="sm" type="none"/>
            <a:tailEnd len="med" w="med" type="stealth"/>
          </a:ln>
        </p:spPr>
      </p:cxnSp>
      <p:cxnSp>
        <p:nvCxnSpPr>
          <p:cNvPr id="563" name="Google Shape;563;p51"/>
          <p:cNvCxnSpPr>
            <a:stCxn id="564" idx="1"/>
            <a:endCxn id="562" idx="3"/>
          </p:cNvCxnSpPr>
          <p:nvPr/>
        </p:nvCxnSpPr>
        <p:spPr>
          <a:xfrm rot="10800000">
            <a:off x="8790050" y="4922902"/>
            <a:ext cx="1639800" cy="308700"/>
          </a:xfrm>
          <a:prstGeom prst="straightConnector1">
            <a:avLst/>
          </a:prstGeom>
          <a:noFill/>
          <a:ln cap="flat" cmpd="sng" w="12700">
            <a:solidFill>
              <a:schemeClr val="dk2"/>
            </a:solidFill>
            <a:prstDash val="solid"/>
            <a:round/>
            <a:headEnd len="sm" w="sm" type="none"/>
            <a:tailEnd len="med" w="med" type="stealth"/>
          </a:ln>
        </p:spPr>
      </p:cxnSp>
      <p:cxnSp>
        <p:nvCxnSpPr>
          <p:cNvPr id="565" name="Google Shape;565;p51"/>
          <p:cNvCxnSpPr>
            <a:stCxn id="566" idx="1"/>
            <a:endCxn id="567" idx="3"/>
          </p:cNvCxnSpPr>
          <p:nvPr/>
        </p:nvCxnSpPr>
        <p:spPr>
          <a:xfrm flipH="1">
            <a:off x="8789750" y="3295606"/>
            <a:ext cx="1640100" cy="268200"/>
          </a:xfrm>
          <a:prstGeom prst="straightConnector1">
            <a:avLst/>
          </a:prstGeom>
          <a:noFill/>
          <a:ln cap="flat" cmpd="sng" w="12700">
            <a:solidFill>
              <a:schemeClr val="dk2"/>
            </a:solidFill>
            <a:prstDash val="solid"/>
            <a:round/>
            <a:headEnd len="sm" w="sm" type="none"/>
            <a:tailEnd len="med" w="med" type="stealth"/>
          </a:ln>
        </p:spPr>
      </p:cxnSp>
      <p:cxnSp>
        <p:nvCxnSpPr>
          <p:cNvPr id="568" name="Google Shape;568;p51"/>
          <p:cNvCxnSpPr>
            <a:stCxn id="558" idx="1"/>
            <a:endCxn id="569" idx="3"/>
          </p:cNvCxnSpPr>
          <p:nvPr/>
        </p:nvCxnSpPr>
        <p:spPr>
          <a:xfrm rot="10800000">
            <a:off x="8796650" y="6098487"/>
            <a:ext cx="1633200" cy="33300"/>
          </a:xfrm>
          <a:prstGeom prst="straightConnector1">
            <a:avLst/>
          </a:prstGeom>
          <a:noFill/>
          <a:ln cap="flat" cmpd="sng" w="12700">
            <a:solidFill>
              <a:schemeClr val="dk2"/>
            </a:solidFill>
            <a:prstDash val="solid"/>
            <a:round/>
            <a:headEnd len="sm" w="sm" type="none"/>
            <a:tailEnd len="med" w="med" type="stealth"/>
          </a:ln>
        </p:spPr>
      </p:cxnSp>
      <p:cxnSp>
        <p:nvCxnSpPr>
          <p:cNvPr id="570" name="Google Shape;570;p51"/>
          <p:cNvCxnSpPr>
            <a:stCxn id="571" idx="1"/>
            <a:endCxn id="572" idx="3"/>
          </p:cNvCxnSpPr>
          <p:nvPr/>
        </p:nvCxnSpPr>
        <p:spPr>
          <a:xfrm flipH="1">
            <a:off x="8790050" y="8110198"/>
            <a:ext cx="1639800" cy="14400"/>
          </a:xfrm>
          <a:prstGeom prst="straightConnector1">
            <a:avLst/>
          </a:prstGeom>
          <a:noFill/>
          <a:ln cap="flat" cmpd="sng" w="12700">
            <a:solidFill>
              <a:schemeClr val="dk2"/>
            </a:solidFill>
            <a:prstDash val="solid"/>
            <a:round/>
            <a:headEnd len="sm" w="sm" type="none"/>
            <a:tailEnd len="med" w="med" type="stealth"/>
          </a:ln>
        </p:spPr>
      </p:cxnSp>
      <p:cxnSp>
        <p:nvCxnSpPr>
          <p:cNvPr id="573" name="Google Shape;573;p51"/>
          <p:cNvCxnSpPr>
            <a:stCxn id="574" idx="1"/>
            <a:endCxn id="575" idx="3"/>
          </p:cNvCxnSpPr>
          <p:nvPr/>
        </p:nvCxnSpPr>
        <p:spPr>
          <a:xfrm rot="10800000">
            <a:off x="8790050" y="7113409"/>
            <a:ext cx="1639800" cy="27000"/>
          </a:xfrm>
          <a:prstGeom prst="straightConnector1">
            <a:avLst/>
          </a:prstGeom>
          <a:noFill/>
          <a:ln cap="flat" cmpd="sng" w="12700">
            <a:solidFill>
              <a:schemeClr val="dk2"/>
            </a:solidFill>
            <a:prstDash val="solid"/>
            <a:round/>
            <a:headEnd len="sm" w="sm" type="none"/>
            <a:tailEnd len="med" w="med" type="stealth"/>
          </a:ln>
        </p:spPr>
      </p:cxnSp>
      <p:grpSp>
        <p:nvGrpSpPr>
          <p:cNvPr id="576" name="Google Shape;576;p51"/>
          <p:cNvGrpSpPr/>
          <p:nvPr/>
        </p:nvGrpSpPr>
        <p:grpSpPr>
          <a:xfrm>
            <a:off x="3850771" y="607229"/>
            <a:ext cx="4945843" cy="9353748"/>
            <a:chOff x="1334367" y="254000"/>
            <a:chExt cx="1619729" cy="3325777"/>
          </a:xfrm>
        </p:grpSpPr>
        <p:sp>
          <p:nvSpPr>
            <p:cNvPr id="567" name="Google Shape;567;p51"/>
            <p:cNvSpPr/>
            <p:nvPr/>
          </p:nvSpPr>
          <p:spPr>
            <a:xfrm>
              <a:off x="1337596" y="1079505"/>
              <a:ext cx="1614300" cy="451500"/>
            </a:xfrm>
            <a:prstGeom prst="rect">
              <a:avLst/>
            </a:prstGeom>
            <a:solidFill>
              <a:srgbClr val="F2F2F2"/>
            </a:solidFill>
            <a:ln cap="flat" cmpd="sng" w="9525">
              <a:solidFill>
                <a:srgbClr val="595959"/>
              </a:solidFill>
              <a:prstDash val="solid"/>
              <a:round/>
              <a:headEnd len="sm" w="sm" type="none"/>
              <a:tailEnd len="sm" w="sm" type="none"/>
            </a:ln>
          </p:spPr>
          <p:txBody>
            <a:bodyPr anchorCtr="0" anchor="ctr" bIns="303875" lIns="303875" spcFirstLastPara="1" rIns="303875" wrap="square" tIns="303875">
              <a:noAutofit/>
            </a:bodyPr>
            <a:lstStyle/>
            <a:p>
              <a:pPr indent="0" lvl="0" marL="0" marR="0" rtl="0" algn="l">
                <a:spcBef>
                  <a:spcPts val="0"/>
                </a:spcBef>
                <a:spcAft>
                  <a:spcPts val="0"/>
                </a:spcAft>
                <a:buNone/>
              </a:pPr>
              <a:r>
                <a:rPr lang="en-US" sz="2391">
                  <a:solidFill>
                    <a:schemeClr val="dk1"/>
                  </a:solidFill>
                  <a:latin typeface="Calibri"/>
                  <a:ea typeface="Calibri"/>
                  <a:cs typeface="Calibri"/>
                  <a:sym typeface="Calibri"/>
                </a:rPr>
                <a:t>Perceived risk of admitting applicants from unfamiliar undergraduate programs. </a:t>
              </a:r>
              <a:endParaRPr/>
            </a:p>
          </p:txBody>
        </p:sp>
        <p:sp>
          <p:nvSpPr>
            <p:cNvPr id="562" name="Google Shape;562;p51"/>
            <p:cNvSpPr/>
            <p:nvPr/>
          </p:nvSpPr>
          <p:spPr>
            <a:xfrm>
              <a:off x="1337650" y="1574810"/>
              <a:ext cx="1614300" cy="427200"/>
            </a:xfrm>
            <a:prstGeom prst="rect">
              <a:avLst/>
            </a:prstGeom>
            <a:solidFill>
              <a:srgbClr val="F2F2F2"/>
            </a:solidFill>
            <a:ln cap="flat" cmpd="sng" w="9525">
              <a:solidFill>
                <a:srgbClr val="595959"/>
              </a:solidFill>
              <a:prstDash val="solid"/>
              <a:round/>
              <a:headEnd len="sm" w="sm" type="none"/>
              <a:tailEnd len="sm" w="sm" type="none"/>
            </a:ln>
          </p:spPr>
          <p:txBody>
            <a:bodyPr anchorCtr="0" anchor="ctr" bIns="303875" lIns="303875" spcFirstLastPara="1" rIns="303875" wrap="square" tIns="303875">
              <a:noAutofit/>
            </a:bodyPr>
            <a:lstStyle/>
            <a:p>
              <a:pPr indent="0" lvl="0" marL="0" marR="0" rtl="0" algn="l">
                <a:spcBef>
                  <a:spcPts val="0"/>
                </a:spcBef>
                <a:spcAft>
                  <a:spcPts val="0"/>
                </a:spcAft>
                <a:buNone/>
              </a:pPr>
              <a:r>
                <a:rPr lang="en-US" sz="2391">
                  <a:solidFill>
                    <a:schemeClr val="dk1"/>
                  </a:solidFill>
                  <a:latin typeface="Calibri"/>
                  <a:ea typeface="Calibri"/>
                  <a:cs typeface="Calibri"/>
                  <a:sym typeface="Calibri"/>
                </a:rPr>
                <a:t>Mismatch between applicant preparation and graduate program requirements.</a:t>
              </a:r>
              <a:endParaRPr/>
            </a:p>
          </p:txBody>
        </p:sp>
        <p:sp>
          <p:nvSpPr>
            <p:cNvPr id="559" name="Google Shape;559;p51"/>
            <p:cNvSpPr/>
            <p:nvPr/>
          </p:nvSpPr>
          <p:spPr>
            <a:xfrm>
              <a:off x="1334367" y="618072"/>
              <a:ext cx="1614300" cy="418800"/>
            </a:xfrm>
            <a:prstGeom prst="rect">
              <a:avLst/>
            </a:prstGeom>
            <a:solidFill>
              <a:srgbClr val="F2F2F2"/>
            </a:solidFill>
            <a:ln cap="flat" cmpd="sng" w="9525">
              <a:solidFill>
                <a:srgbClr val="595959"/>
              </a:solidFill>
              <a:prstDash val="solid"/>
              <a:round/>
              <a:headEnd len="sm" w="sm" type="none"/>
              <a:tailEnd len="sm" w="sm" type="none"/>
            </a:ln>
          </p:spPr>
          <p:txBody>
            <a:bodyPr anchorCtr="0" anchor="ctr" bIns="303875" lIns="303875" spcFirstLastPara="1" rIns="303875" wrap="square" tIns="303875">
              <a:noAutofit/>
            </a:bodyPr>
            <a:lstStyle/>
            <a:p>
              <a:pPr indent="0" lvl="0" marL="0" marR="0" rtl="0" algn="l">
                <a:spcBef>
                  <a:spcPts val="0"/>
                </a:spcBef>
                <a:spcAft>
                  <a:spcPts val="0"/>
                </a:spcAft>
                <a:buNone/>
              </a:pPr>
              <a:r>
                <a:rPr lang="en-US" sz="2391">
                  <a:solidFill>
                    <a:schemeClr val="dk1"/>
                  </a:solidFill>
                  <a:latin typeface="Calibri"/>
                  <a:ea typeface="Calibri"/>
                  <a:cs typeface="Calibri"/>
                  <a:sym typeface="Calibri"/>
                </a:rPr>
                <a:t>Perceived lack of time to fully consider volume of applications received.</a:t>
              </a:r>
              <a:endParaRPr/>
            </a:p>
          </p:txBody>
        </p:sp>
        <p:sp>
          <p:nvSpPr>
            <p:cNvPr id="554" name="Google Shape;554;p51"/>
            <p:cNvSpPr/>
            <p:nvPr/>
          </p:nvSpPr>
          <p:spPr>
            <a:xfrm>
              <a:off x="1337694" y="3127677"/>
              <a:ext cx="1614300" cy="452100"/>
            </a:xfrm>
            <a:prstGeom prst="rect">
              <a:avLst/>
            </a:prstGeom>
            <a:solidFill>
              <a:srgbClr val="F2F2F2"/>
            </a:solidFill>
            <a:ln cap="flat" cmpd="sng" w="9525">
              <a:solidFill>
                <a:srgbClr val="595959"/>
              </a:solidFill>
              <a:prstDash val="solid"/>
              <a:round/>
              <a:headEnd len="sm" w="sm" type="none"/>
              <a:tailEnd len="sm" w="sm" type="none"/>
            </a:ln>
          </p:spPr>
          <p:txBody>
            <a:bodyPr anchorCtr="0" anchor="ctr" bIns="303875" lIns="303875" spcFirstLastPara="1" rIns="303875" wrap="square" tIns="303875">
              <a:noAutofit/>
            </a:bodyPr>
            <a:lstStyle/>
            <a:p>
              <a:pPr indent="0" lvl="0" marL="0" marR="0" rtl="0" algn="l">
                <a:spcBef>
                  <a:spcPts val="0"/>
                </a:spcBef>
                <a:spcAft>
                  <a:spcPts val="0"/>
                </a:spcAft>
                <a:buNone/>
              </a:pPr>
              <a:r>
                <a:rPr lang="en-US" sz="2391">
                  <a:solidFill>
                    <a:schemeClr val="dk1"/>
                  </a:solidFill>
                  <a:latin typeface="Calibri"/>
                  <a:ea typeface="Calibri"/>
                  <a:cs typeface="Calibri"/>
                  <a:sym typeface="Calibri"/>
                </a:rPr>
                <a:t>Lack of understanding of non-cognitive measures and lack of appropriate tools.</a:t>
              </a:r>
              <a:endParaRPr/>
            </a:p>
          </p:txBody>
        </p:sp>
        <p:sp>
          <p:nvSpPr>
            <p:cNvPr id="569" name="Google Shape;569;p51"/>
            <p:cNvSpPr/>
            <p:nvPr/>
          </p:nvSpPr>
          <p:spPr>
            <a:xfrm>
              <a:off x="1339796" y="2048946"/>
              <a:ext cx="1614300" cy="315000"/>
            </a:xfrm>
            <a:prstGeom prst="rect">
              <a:avLst/>
            </a:prstGeom>
            <a:solidFill>
              <a:srgbClr val="F2F2F2"/>
            </a:solidFill>
            <a:ln cap="flat" cmpd="sng" w="9525">
              <a:solidFill>
                <a:srgbClr val="595959"/>
              </a:solidFill>
              <a:prstDash val="solid"/>
              <a:round/>
              <a:headEnd len="sm" w="sm" type="none"/>
              <a:tailEnd len="sm" w="sm" type="none"/>
            </a:ln>
          </p:spPr>
          <p:txBody>
            <a:bodyPr anchorCtr="0" anchor="ctr" bIns="303875" lIns="303875" spcFirstLastPara="1" rIns="303875" wrap="square" tIns="303875">
              <a:noAutofit/>
            </a:bodyPr>
            <a:lstStyle/>
            <a:p>
              <a:pPr indent="0" lvl="0" marL="0" marR="0" rtl="0" algn="l">
                <a:spcBef>
                  <a:spcPts val="0"/>
                </a:spcBef>
                <a:spcAft>
                  <a:spcPts val="0"/>
                </a:spcAft>
                <a:buNone/>
              </a:pPr>
              <a:r>
                <a:rPr lang="en-US" sz="2391">
                  <a:solidFill>
                    <a:schemeClr val="dk1"/>
                  </a:solidFill>
                  <a:latin typeface="Calibri"/>
                  <a:ea typeface="Calibri"/>
                  <a:cs typeface="Calibri"/>
                  <a:sym typeface="Calibri"/>
                </a:rPr>
                <a:t>Ad hoc admissions review (lack of protocols or shared norms). </a:t>
              </a:r>
              <a:endParaRPr/>
            </a:p>
          </p:txBody>
        </p:sp>
        <p:sp>
          <p:nvSpPr>
            <p:cNvPr id="575" name="Google Shape;575;p51"/>
            <p:cNvSpPr/>
            <p:nvPr/>
          </p:nvSpPr>
          <p:spPr>
            <a:xfrm>
              <a:off x="1337694" y="2408784"/>
              <a:ext cx="1614300" cy="317100"/>
            </a:xfrm>
            <a:prstGeom prst="rect">
              <a:avLst/>
            </a:prstGeom>
            <a:solidFill>
              <a:srgbClr val="F2F2F2"/>
            </a:solidFill>
            <a:ln cap="flat" cmpd="sng" w="9525">
              <a:solidFill>
                <a:srgbClr val="595959"/>
              </a:solidFill>
              <a:prstDash val="solid"/>
              <a:round/>
              <a:headEnd len="sm" w="sm" type="none"/>
              <a:tailEnd len="sm" w="sm" type="none"/>
            </a:ln>
          </p:spPr>
          <p:txBody>
            <a:bodyPr anchorCtr="0" anchor="ctr" bIns="303875" lIns="303875" spcFirstLastPara="1" rIns="303875" wrap="square" tIns="303875">
              <a:noAutofit/>
            </a:bodyPr>
            <a:lstStyle/>
            <a:p>
              <a:pPr indent="0" lvl="0" marL="0" marR="0" rtl="0" algn="l">
                <a:spcBef>
                  <a:spcPts val="0"/>
                </a:spcBef>
                <a:spcAft>
                  <a:spcPts val="0"/>
                </a:spcAft>
                <a:buNone/>
              </a:pPr>
              <a:r>
                <a:rPr lang="en-US" sz="2391">
                  <a:solidFill>
                    <a:schemeClr val="dk1"/>
                  </a:solidFill>
                  <a:latin typeface="Calibri"/>
                  <a:ea typeface="Calibri"/>
                  <a:cs typeface="Calibri"/>
                  <a:sym typeface="Calibri"/>
                </a:rPr>
                <a:t>Implicit biases of committee members or in reference letters.</a:t>
              </a:r>
              <a:endParaRPr/>
            </a:p>
          </p:txBody>
        </p:sp>
        <p:sp>
          <p:nvSpPr>
            <p:cNvPr id="572" name="Google Shape;572;p51"/>
            <p:cNvSpPr/>
            <p:nvPr/>
          </p:nvSpPr>
          <p:spPr>
            <a:xfrm>
              <a:off x="1337694" y="2773509"/>
              <a:ext cx="1614300" cy="306600"/>
            </a:xfrm>
            <a:prstGeom prst="rect">
              <a:avLst/>
            </a:prstGeom>
            <a:solidFill>
              <a:srgbClr val="F2F2F2"/>
            </a:solidFill>
            <a:ln cap="flat" cmpd="sng" w="9525">
              <a:solidFill>
                <a:srgbClr val="595959"/>
              </a:solidFill>
              <a:prstDash val="solid"/>
              <a:round/>
              <a:headEnd len="sm" w="sm" type="none"/>
              <a:tailEnd len="sm" w="sm" type="none"/>
            </a:ln>
          </p:spPr>
          <p:txBody>
            <a:bodyPr anchorCtr="0" anchor="ctr" bIns="303875" lIns="303875" spcFirstLastPara="1" rIns="303875" wrap="square" tIns="303875">
              <a:noAutofit/>
            </a:bodyPr>
            <a:lstStyle/>
            <a:p>
              <a:pPr indent="0" lvl="0" marL="0" marR="0" rtl="0" algn="l">
                <a:spcBef>
                  <a:spcPts val="0"/>
                </a:spcBef>
                <a:spcAft>
                  <a:spcPts val="0"/>
                </a:spcAft>
                <a:buNone/>
              </a:pPr>
              <a:r>
                <a:rPr lang="en-US" sz="2391">
                  <a:solidFill>
                    <a:schemeClr val="dk1"/>
                  </a:solidFill>
                  <a:latin typeface="Calibri"/>
                  <a:ea typeface="Calibri"/>
                  <a:cs typeface="Calibri"/>
                  <a:sym typeface="Calibri"/>
                </a:rPr>
                <a:t>Misuse of GRE scores and GPA.</a:t>
              </a:r>
              <a:endParaRPr/>
            </a:p>
          </p:txBody>
        </p:sp>
        <p:sp>
          <p:nvSpPr>
            <p:cNvPr id="551" name="Google Shape;551;p51"/>
            <p:cNvSpPr/>
            <p:nvPr/>
          </p:nvSpPr>
          <p:spPr>
            <a:xfrm>
              <a:off x="1334367" y="254000"/>
              <a:ext cx="1614300" cy="321600"/>
            </a:xfrm>
            <a:prstGeom prst="rect">
              <a:avLst/>
            </a:prstGeom>
            <a:solidFill>
              <a:srgbClr val="F2F2F2"/>
            </a:solidFill>
            <a:ln cap="flat" cmpd="sng" w="9525">
              <a:solidFill>
                <a:srgbClr val="595959"/>
              </a:solidFill>
              <a:prstDash val="solid"/>
              <a:round/>
              <a:headEnd len="sm" w="sm" type="none"/>
              <a:tailEnd len="sm" w="sm" type="none"/>
            </a:ln>
          </p:spPr>
          <p:txBody>
            <a:bodyPr anchorCtr="0" anchor="ctr" bIns="303875" lIns="303875" spcFirstLastPara="1" rIns="303875" wrap="square" tIns="303875">
              <a:noAutofit/>
            </a:bodyPr>
            <a:lstStyle/>
            <a:p>
              <a:pPr indent="0" lvl="0" marL="0" marR="0" rtl="0" algn="l">
                <a:spcBef>
                  <a:spcPts val="0"/>
                </a:spcBef>
                <a:spcAft>
                  <a:spcPts val="0"/>
                </a:spcAft>
                <a:buNone/>
              </a:pPr>
              <a:r>
                <a:rPr lang="en-US" sz="2391">
                  <a:solidFill>
                    <a:schemeClr val="dk1"/>
                  </a:solidFill>
                  <a:latin typeface="Calibri"/>
                  <a:ea typeface="Calibri"/>
                  <a:cs typeface="Calibri"/>
                  <a:sym typeface="Calibri"/>
                </a:rPr>
                <a:t>Faculty mindsets that present barriers to change &amp; diversity.</a:t>
              </a:r>
              <a:endParaRPr sz="2391">
                <a:solidFill>
                  <a:schemeClr val="dk1"/>
                </a:solidFill>
                <a:latin typeface="Calibri"/>
                <a:ea typeface="Calibri"/>
                <a:cs typeface="Calibri"/>
                <a:sym typeface="Calibri"/>
              </a:endParaRPr>
            </a:p>
          </p:txBody>
        </p:sp>
      </p:grpSp>
      <p:cxnSp>
        <p:nvCxnSpPr>
          <p:cNvPr id="577" name="Google Shape;577;p51"/>
          <p:cNvCxnSpPr>
            <a:stCxn id="550" idx="1"/>
            <a:endCxn id="559" idx="3"/>
          </p:cNvCxnSpPr>
          <p:nvPr/>
        </p:nvCxnSpPr>
        <p:spPr>
          <a:xfrm flipH="1">
            <a:off x="8780150" y="868101"/>
            <a:ext cx="1649700" cy="1352100"/>
          </a:xfrm>
          <a:prstGeom prst="straightConnector1">
            <a:avLst/>
          </a:prstGeom>
          <a:noFill/>
          <a:ln cap="flat" cmpd="sng" w="12700">
            <a:solidFill>
              <a:schemeClr val="dk2"/>
            </a:solidFill>
            <a:prstDash val="solid"/>
            <a:round/>
            <a:headEnd len="sm" w="sm" type="none"/>
            <a:tailEnd len="med" w="med" type="stealth"/>
          </a:ln>
        </p:spPr>
      </p:cxnSp>
      <p:cxnSp>
        <p:nvCxnSpPr>
          <p:cNvPr id="578" name="Google Shape;578;p51"/>
          <p:cNvCxnSpPr>
            <a:stCxn id="566" idx="1"/>
            <a:endCxn id="559" idx="3"/>
          </p:cNvCxnSpPr>
          <p:nvPr/>
        </p:nvCxnSpPr>
        <p:spPr>
          <a:xfrm rot="10800000">
            <a:off x="8780150" y="2220106"/>
            <a:ext cx="1649700" cy="1075500"/>
          </a:xfrm>
          <a:prstGeom prst="straightConnector1">
            <a:avLst/>
          </a:prstGeom>
          <a:noFill/>
          <a:ln cap="flat" cmpd="sng" w="12700">
            <a:solidFill>
              <a:schemeClr val="dk2"/>
            </a:solidFill>
            <a:prstDash val="solid"/>
            <a:round/>
            <a:headEnd len="sm" w="sm" type="none"/>
            <a:tailEnd len="med" w="med" type="stealth"/>
          </a:ln>
        </p:spPr>
      </p:cxnSp>
      <p:cxnSp>
        <p:nvCxnSpPr>
          <p:cNvPr id="579" name="Google Shape;579;p51"/>
          <p:cNvCxnSpPr>
            <a:stCxn id="566" idx="1"/>
            <a:endCxn id="569" idx="3"/>
          </p:cNvCxnSpPr>
          <p:nvPr/>
        </p:nvCxnSpPr>
        <p:spPr>
          <a:xfrm flipH="1">
            <a:off x="8796650" y="3295606"/>
            <a:ext cx="1633200" cy="2802900"/>
          </a:xfrm>
          <a:prstGeom prst="straightConnector1">
            <a:avLst/>
          </a:prstGeom>
          <a:noFill/>
          <a:ln cap="flat" cmpd="sng" w="12700">
            <a:solidFill>
              <a:schemeClr val="dk2"/>
            </a:solidFill>
            <a:prstDash val="solid"/>
            <a:round/>
            <a:headEnd len="sm" w="sm" type="none"/>
            <a:tailEnd len="med" w="med" type="stealth"/>
          </a:ln>
        </p:spPr>
      </p:cxnSp>
      <p:cxnSp>
        <p:nvCxnSpPr>
          <p:cNvPr id="580" name="Google Shape;580;p51"/>
          <p:cNvCxnSpPr>
            <a:stCxn id="571" idx="1"/>
            <a:endCxn id="554" idx="3"/>
          </p:cNvCxnSpPr>
          <p:nvPr/>
        </p:nvCxnSpPr>
        <p:spPr>
          <a:xfrm flipH="1">
            <a:off x="8790050" y="8110198"/>
            <a:ext cx="1639800" cy="1215000"/>
          </a:xfrm>
          <a:prstGeom prst="straightConnector1">
            <a:avLst/>
          </a:prstGeom>
          <a:noFill/>
          <a:ln cap="flat" cmpd="sng" w="12700">
            <a:solidFill>
              <a:schemeClr val="dk2"/>
            </a:solidFill>
            <a:prstDash val="solid"/>
            <a:round/>
            <a:headEnd len="sm" w="sm" type="none"/>
            <a:tailEnd len="med" w="med" type="stealth"/>
          </a:ln>
        </p:spPr>
      </p:cxnSp>
      <p:cxnSp>
        <p:nvCxnSpPr>
          <p:cNvPr id="581" name="Google Shape;581;p51"/>
          <p:cNvCxnSpPr>
            <a:stCxn id="571" idx="1"/>
            <a:endCxn id="567" idx="3"/>
          </p:cNvCxnSpPr>
          <p:nvPr/>
        </p:nvCxnSpPr>
        <p:spPr>
          <a:xfrm rot="10800000">
            <a:off x="8789750" y="3563998"/>
            <a:ext cx="1640100" cy="4546200"/>
          </a:xfrm>
          <a:prstGeom prst="straightConnector1">
            <a:avLst/>
          </a:prstGeom>
          <a:noFill/>
          <a:ln cap="flat" cmpd="sng" w="12700">
            <a:solidFill>
              <a:schemeClr val="dk2"/>
            </a:solidFill>
            <a:prstDash val="solid"/>
            <a:round/>
            <a:headEnd len="sm" w="sm" type="none"/>
            <a:tailEnd len="med" w="med" type="stealth"/>
          </a:ln>
        </p:spPr>
      </p:cxnSp>
      <p:cxnSp>
        <p:nvCxnSpPr>
          <p:cNvPr id="582" name="Google Shape;582;p51"/>
          <p:cNvCxnSpPr>
            <a:stCxn id="571" idx="1"/>
            <a:endCxn id="575" idx="3"/>
          </p:cNvCxnSpPr>
          <p:nvPr/>
        </p:nvCxnSpPr>
        <p:spPr>
          <a:xfrm rot="10800000">
            <a:off x="8790050" y="7113598"/>
            <a:ext cx="1639800" cy="996600"/>
          </a:xfrm>
          <a:prstGeom prst="straightConnector1">
            <a:avLst/>
          </a:prstGeom>
          <a:noFill/>
          <a:ln cap="flat" cmpd="sng" w="12700">
            <a:solidFill>
              <a:schemeClr val="dk2"/>
            </a:solidFill>
            <a:prstDash val="solid"/>
            <a:round/>
            <a:headEnd len="sm" w="sm" type="none"/>
            <a:tailEnd len="med" w="med" type="stealth"/>
          </a:ln>
        </p:spPr>
      </p:cxnSp>
      <p:grpSp>
        <p:nvGrpSpPr>
          <p:cNvPr id="583" name="Google Shape;583;p51"/>
          <p:cNvGrpSpPr/>
          <p:nvPr/>
        </p:nvGrpSpPr>
        <p:grpSpPr>
          <a:xfrm>
            <a:off x="10429850" y="414585"/>
            <a:ext cx="6965104" cy="9796671"/>
            <a:chOff x="3461049" y="151641"/>
            <a:chExt cx="2394000" cy="3483261"/>
          </a:xfrm>
        </p:grpSpPr>
        <p:sp>
          <p:nvSpPr>
            <p:cNvPr id="556" name="Google Shape;556;p51"/>
            <p:cNvSpPr/>
            <p:nvPr/>
          </p:nvSpPr>
          <p:spPr>
            <a:xfrm>
              <a:off x="3461049" y="500597"/>
              <a:ext cx="2394000" cy="443700"/>
            </a:xfrm>
            <a:prstGeom prst="rect">
              <a:avLst/>
            </a:prstGeom>
            <a:solidFill>
              <a:srgbClr val="F2F2F2"/>
            </a:solidFill>
            <a:ln cap="flat" cmpd="sng" w="9525">
              <a:solidFill>
                <a:schemeClr val="lt2"/>
              </a:solidFill>
              <a:prstDash val="solid"/>
              <a:round/>
              <a:headEnd len="sm" w="sm" type="none"/>
              <a:tailEnd len="sm" w="sm" type="none"/>
            </a:ln>
          </p:spPr>
          <p:txBody>
            <a:bodyPr anchorCtr="0" anchor="ctr" bIns="303875" lIns="303875" spcFirstLastPara="1" rIns="303875" wrap="square" tIns="303875">
              <a:noAutofit/>
            </a:bodyPr>
            <a:lstStyle/>
            <a:p>
              <a:pPr indent="0" lvl="0" marL="0" marR="0" rtl="0" algn="l">
                <a:spcBef>
                  <a:spcPts val="0"/>
                </a:spcBef>
                <a:spcAft>
                  <a:spcPts val="0"/>
                </a:spcAft>
                <a:buNone/>
              </a:pPr>
              <a:r>
                <a:rPr lang="en-US" sz="2391">
                  <a:solidFill>
                    <a:schemeClr val="dk1"/>
                  </a:solidFill>
                  <a:latin typeface="Calibri"/>
                  <a:ea typeface="Calibri"/>
                  <a:cs typeface="Calibri"/>
                  <a:sym typeface="Calibri"/>
                </a:rPr>
                <a:t>Professional societies communicate value of diversity (e.g. ask programs to report diversity measures, recognize excellent programs).</a:t>
              </a:r>
              <a:endParaRPr/>
            </a:p>
          </p:txBody>
        </p:sp>
        <p:sp>
          <p:nvSpPr>
            <p:cNvPr id="566" name="Google Shape;566;p51"/>
            <p:cNvSpPr/>
            <p:nvPr/>
          </p:nvSpPr>
          <p:spPr>
            <a:xfrm>
              <a:off x="3461049" y="971554"/>
              <a:ext cx="2394000" cy="408900"/>
            </a:xfrm>
            <a:prstGeom prst="rect">
              <a:avLst/>
            </a:prstGeom>
            <a:solidFill>
              <a:srgbClr val="F2F2F2"/>
            </a:solidFill>
            <a:ln cap="flat" cmpd="sng" w="9525">
              <a:solidFill>
                <a:schemeClr val="lt2"/>
              </a:solidFill>
              <a:prstDash val="solid"/>
              <a:round/>
              <a:headEnd len="sm" w="sm" type="none"/>
              <a:tailEnd len="sm" w="sm" type="none"/>
            </a:ln>
          </p:spPr>
          <p:txBody>
            <a:bodyPr anchorCtr="0" anchor="ctr" bIns="303875" lIns="303875" spcFirstLastPara="1" rIns="303875" wrap="square" tIns="303875">
              <a:noAutofit/>
            </a:bodyPr>
            <a:lstStyle/>
            <a:p>
              <a:pPr indent="0" lvl="0" marL="0" marR="0" rtl="0" algn="l">
                <a:spcBef>
                  <a:spcPts val="0"/>
                </a:spcBef>
                <a:spcAft>
                  <a:spcPts val="0"/>
                </a:spcAft>
                <a:buNone/>
              </a:pPr>
              <a:r>
                <a:rPr lang="en-US" sz="2391">
                  <a:solidFill>
                    <a:schemeClr val="dk1"/>
                  </a:solidFill>
                  <a:latin typeface="Calibri"/>
                  <a:ea typeface="Calibri"/>
                  <a:cs typeface="Calibri"/>
                  <a:sym typeface="Calibri"/>
                </a:rPr>
                <a:t>Provide faculty with current admissions research &amp; means of efficiently gathering needed information.</a:t>
              </a:r>
              <a:endParaRPr/>
            </a:p>
          </p:txBody>
        </p:sp>
        <p:sp>
          <p:nvSpPr>
            <p:cNvPr id="564" name="Google Shape;564;p51"/>
            <p:cNvSpPr/>
            <p:nvPr/>
          </p:nvSpPr>
          <p:spPr>
            <a:xfrm>
              <a:off x="3461049" y="1715558"/>
              <a:ext cx="2394000" cy="297600"/>
            </a:xfrm>
            <a:prstGeom prst="rect">
              <a:avLst/>
            </a:prstGeom>
            <a:solidFill>
              <a:srgbClr val="F2F2F2"/>
            </a:solidFill>
            <a:ln cap="flat" cmpd="sng" w="9525">
              <a:solidFill>
                <a:schemeClr val="lt2"/>
              </a:solidFill>
              <a:prstDash val="solid"/>
              <a:round/>
              <a:headEnd len="sm" w="sm" type="none"/>
              <a:tailEnd len="sm" w="sm" type="none"/>
            </a:ln>
          </p:spPr>
          <p:txBody>
            <a:bodyPr anchorCtr="0" anchor="ctr" bIns="303875" lIns="303875" spcFirstLastPara="1" rIns="303875" wrap="square" tIns="303875">
              <a:noAutofit/>
            </a:bodyPr>
            <a:lstStyle/>
            <a:p>
              <a:pPr indent="0" lvl="0" marL="0" marR="0" rtl="0" algn="l">
                <a:spcBef>
                  <a:spcPts val="0"/>
                </a:spcBef>
                <a:spcAft>
                  <a:spcPts val="0"/>
                </a:spcAft>
                <a:buNone/>
              </a:pPr>
              <a:r>
                <a:rPr lang="en-US" sz="2391">
                  <a:solidFill>
                    <a:schemeClr val="dk1"/>
                  </a:solidFill>
                  <a:latin typeface="Calibri"/>
                  <a:ea typeface="Calibri"/>
                  <a:cs typeface="Calibri"/>
                  <a:sym typeface="Calibri"/>
                </a:rPr>
                <a:t>Improve program flexibility (e.g. allow students to take undergraduate courses to fill in gaps).</a:t>
              </a:r>
              <a:endParaRPr/>
            </a:p>
          </p:txBody>
        </p:sp>
        <p:sp>
          <p:nvSpPr>
            <p:cNvPr id="561" name="Google Shape;561;p51"/>
            <p:cNvSpPr/>
            <p:nvPr/>
          </p:nvSpPr>
          <p:spPr>
            <a:xfrm>
              <a:off x="3461049" y="1408051"/>
              <a:ext cx="2394000" cy="279900"/>
            </a:xfrm>
            <a:prstGeom prst="rect">
              <a:avLst/>
            </a:prstGeom>
            <a:solidFill>
              <a:srgbClr val="F2F2F2"/>
            </a:solidFill>
            <a:ln cap="flat" cmpd="sng" w="9525">
              <a:solidFill>
                <a:schemeClr val="lt2"/>
              </a:solidFill>
              <a:prstDash val="solid"/>
              <a:round/>
              <a:headEnd len="sm" w="sm" type="none"/>
              <a:tailEnd len="sm" w="sm" type="none"/>
            </a:ln>
          </p:spPr>
          <p:txBody>
            <a:bodyPr anchorCtr="0" anchor="ctr" bIns="303875" lIns="303875" spcFirstLastPara="1" rIns="303875" wrap="square" tIns="303875">
              <a:noAutofit/>
            </a:bodyPr>
            <a:lstStyle/>
            <a:p>
              <a:pPr indent="0" lvl="0" marL="0" marR="0" rtl="0" algn="l">
                <a:spcBef>
                  <a:spcPts val="0"/>
                </a:spcBef>
                <a:spcAft>
                  <a:spcPts val="0"/>
                </a:spcAft>
                <a:buNone/>
              </a:pPr>
              <a:r>
                <a:rPr lang="en-US" sz="2391">
                  <a:solidFill>
                    <a:schemeClr val="dk1"/>
                  </a:solidFill>
                  <a:latin typeface="Calibri"/>
                  <a:ea typeface="Calibri"/>
                  <a:cs typeface="Calibri"/>
                  <a:sym typeface="Calibri"/>
                </a:rPr>
                <a:t>Encourage rejected URM applicants to apply to APS Bridge Program or other options.</a:t>
              </a:r>
              <a:endParaRPr/>
            </a:p>
          </p:txBody>
        </p:sp>
        <p:sp>
          <p:nvSpPr>
            <p:cNvPr id="558" name="Google Shape;558;p51"/>
            <p:cNvSpPr/>
            <p:nvPr/>
          </p:nvSpPr>
          <p:spPr>
            <a:xfrm>
              <a:off x="3461049" y="2038924"/>
              <a:ext cx="2394000" cy="291000"/>
            </a:xfrm>
            <a:prstGeom prst="rect">
              <a:avLst/>
            </a:prstGeom>
            <a:solidFill>
              <a:srgbClr val="F2F2F2"/>
            </a:solidFill>
            <a:ln cap="flat" cmpd="sng" w="9525">
              <a:solidFill>
                <a:schemeClr val="lt2"/>
              </a:solidFill>
              <a:prstDash val="solid"/>
              <a:round/>
              <a:headEnd len="sm" w="sm" type="none"/>
              <a:tailEnd len="sm" w="sm" type="none"/>
            </a:ln>
          </p:spPr>
          <p:txBody>
            <a:bodyPr anchorCtr="0" anchor="ctr" bIns="303875" lIns="303875" spcFirstLastPara="1" rIns="303875" wrap="square" tIns="303875">
              <a:noAutofit/>
            </a:bodyPr>
            <a:lstStyle/>
            <a:p>
              <a:pPr indent="0" lvl="0" marL="0" marR="0" rtl="0" algn="l">
                <a:spcBef>
                  <a:spcPts val="0"/>
                </a:spcBef>
                <a:spcAft>
                  <a:spcPts val="0"/>
                </a:spcAft>
                <a:buNone/>
              </a:pPr>
              <a:r>
                <a:rPr lang="en-US" sz="2391">
                  <a:solidFill>
                    <a:schemeClr val="dk1"/>
                  </a:solidFill>
                  <a:latin typeface="Calibri"/>
                  <a:ea typeface="Calibri"/>
                  <a:cs typeface="Calibri"/>
                  <a:sym typeface="Calibri"/>
                </a:rPr>
                <a:t>Offer admissions committees opportunities to develop program-specific admissions rubrics.</a:t>
              </a:r>
              <a:endParaRPr/>
            </a:p>
          </p:txBody>
        </p:sp>
        <p:sp>
          <p:nvSpPr>
            <p:cNvPr id="574" name="Google Shape;574;p51"/>
            <p:cNvSpPr/>
            <p:nvPr/>
          </p:nvSpPr>
          <p:spPr>
            <a:xfrm>
              <a:off x="3461049" y="2352695"/>
              <a:ext cx="2394000" cy="380700"/>
            </a:xfrm>
            <a:prstGeom prst="rect">
              <a:avLst/>
            </a:prstGeom>
            <a:solidFill>
              <a:srgbClr val="F2F2F2"/>
            </a:solidFill>
            <a:ln cap="flat" cmpd="sng" w="9525">
              <a:solidFill>
                <a:schemeClr val="lt2"/>
              </a:solidFill>
              <a:prstDash val="solid"/>
              <a:round/>
              <a:headEnd len="sm" w="sm" type="none"/>
              <a:tailEnd len="sm" w="sm" type="none"/>
            </a:ln>
          </p:spPr>
          <p:txBody>
            <a:bodyPr anchorCtr="0" anchor="ctr" bIns="303875" lIns="303875" spcFirstLastPara="1" rIns="303875" wrap="square" tIns="303875">
              <a:noAutofit/>
            </a:bodyPr>
            <a:lstStyle/>
            <a:p>
              <a:pPr indent="0" lvl="0" marL="0" marR="0" rtl="0" algn="l">
                <a:spcBef>
                  <a:spcPts val="0"/>
                </a:spcBef>
                <a:spcAft>
                  <a:spcPts val="0"/>
                </a:spcAft>
                <a:buNone/>
              </a:pPr>
              <a:r>
                <a:rPr lang="en-US" sz="2391">
                  <a:solidFill>
                    <a:schemeClr val="dk1"/>
                  </a:solidFill>
                  <a:latin typeface="Calibri"/>
                  <a:ea typeface="Calibri"/>
                  <a:cs typeface="Calibri"/>
                  <a:sym typeface="Calibri"/>
                </a:rPr>
                <a:t>Provide faculty with research &amp; self-assessments about implicit biases &amp; strategies for how to correct them. </a:t>
              </a:r>
              <a:endParaRPr sz="2391">
                <a:solidFill>
                  <a:schemeClr val="dk1"/>
                </a:solidFill>
                <a:latin typeface="Calibri"/>
                <a:ea typeface="Calibri"/>
                <a:cs typeface="Calibri"/>
                <a:sym typeface="Calibri"/>
              </a:endParaRPr>
            </a:p>
          </p:txBody>
        </p:sp>
        <p:sp>
          <p:nvSpPr>
            <p:cNvPr id="571" name="Google Shape;571;p51"/>
            <p:cNvSpPr/>
            <p:nvPr/>
          </p:nvSpPr>
          <p:spPr>
            <a:xfrm>
              <a:off x="3461049" y="2756909"/>
              <a:ext cx="2394000" cy="261900"/>
            </a:xfrm>
            <a:prstGeom prst="rect">
              <a:avLst/>
            </a:prstGeom>
            <a:solidFill>
              <a:srgbClr val="F2F2F2"/>
            </a:solidFill>
            <a:ln cap="flat" cmpd="sng" w="9525">
              <a:solidFill>
                <a:schemeClr val="lt2"/>
              </a:solidFill>
              <a:prstDash val="solid"/>
              <a:round/>
              <a:headEnd len="sm" w="sm" type="none"/>
              <a:tailEnd len="sm" w="sm" type="none"/>
            </a:ln>
          </p:spPr>
          <p:txBody>
            <a:bodyPr anchorCtr="0" anchor="ctr" bIns="303875" lIns="303875" spcFirstLastPara="1" rIns="303875" wrap="square" tIns="303875">
              <a:noAutofit/>
            </a:bodyPr>
            <a:lstStyle/>
            <a:p>
              <a:pPr indent="0" lvl="0" marL="0" marR="0" rtl="0" algn="l">
                <a:spcBef>
                  <a:spcPts val="0"/>
                </a:spcBef>
                <a:spcAft>
                  <a:spcPts val="0"/>
                </a:spcAft>
                <a:buNone/>
              </a:pPr>
              <a:r>
                <a:rPr lang="en-US" sz="2391">
                  <a:solidFill>
                    <a:schemeClr val="dk1"/>
                  </a:solidFill>
                  <a:latin typeface="Calibri"/>
                  <a:ea typeface="Calibri"/>
                  <a:cs typeface="Calibri"/>
                  <a:sym typeface="Calibri"/>
                </a:rPr>
                <a:t>Offer admissions committees training on holistic evaluation.</a:t>
              </a:r>
              <a:endParaRPr/>
            </a:p>
          </p:txBody>
        </p:sp>
        <p:sp>
          <p:nvSpPr>
            <p:cNvPr id="553" name="Google Shape;553;p51"/>
            <p:cNvSpPr/>
            <p:nvPr/>
          </p:nvSpPr>
          <p:spPr>
            <a:xfrm>
              <a:off x="3461049" y="3346902"/>
              <a:ext cx="2394000" cy="288000"/>
            </a:xfrm>
            <a:prstGeom prst="rect">
              <a:avLst/>
            </a:prstGeom>
            <a:solidFill>
              <a:srgbClr val="F2F2F2"/>
            </a:solidFill>
            <a:ln cap="flat" cmpd="sng" w="9525">
              <a:solidFill>
                <a:schemeClr val="lt2"/>
              </a:solidFill>
              <a:prstDash val="solid"/>
              <a:round/>
              <a:headEnd len="sm" w="sm" type="none"/>
              <a:tailEnd len="sm" w="sm" type="none"/>
            </a:ln>
          </p:spPr>
          <p:txBody>
            <a:bodyPr anchorCtr="0" anchor="ctr" bIns="303875" lIns="303875" spcFirstLastPara="1" rIns="303875" wrap="square" tIns="303875">
              <a:noAutofit/>
            </a:bodyPr>
            <a:lstStyle/>
            <a:p>
              <a:pPr indent="0" lvl="0" marL="0" marR="0" rtl="0" algn="l">
                <a:spcBef>
                  <a:spcPts val="0"/>
                </a:spcBef>
                <a:spcAft>
                  <a:spcPts val="0"/>
                </a:spcAft>
                <a:buNone/>
              </a:pPr>
              <a:r>
                <a:rPr lang="en-US" sz="2391">
                  <a:solidFill>
                    <a:schemeClr val="dk1"/>
                  </a:solidFill>
                  <a:latin typeface="Calibri"/>
                  <a:ea typeface="Calibri"/>
                  <a:cs typeface="Calibri"/>
                  <a:sym typeface="Calibri"/>
                </a:rPr>
                <a:t>Develop non-cognitive assessments that are easy to use and offer faculty training.</a:t>
              </a:r>
              <a:endParaRPr sz="2391">
                <a:solidFill>
                  <a:schemeClr val="dk1"/>
                </a:solidFill>
                <a:latin typeface="Calibri"/>
                <a:ea typeface="Calibri"/>
                <a:cs typeface="Calibri"/>
                <a:sym typeface="Calibri"/>
              </a:endParaRPr>
            </a:p>
          </p:txBody>
        </p:sp>
        <p:sp>
          <p:nvSpPr>
            <p:cNvPr id="550" name="Google Shape;550;p51"/>
            <p:cNvSpPr/>
            <p:nvPr/>
          </p:nvSpPr>
          <p:spPr>
            <a:xfrm>
              <a:off x="3461049" y="151641"/>
              <a:ext cx="2394000" cy="322500"/>
            </a:xfrm>
            <a:prstGeom prst="rect">
              <a:avLst/>
            </a:prstGeom>
            <a:solidFill>
              <a:srgbClr val="F2F2F2"/>
            </a:solidFill>
            <a:ln cap="flat" cmpd="sng" w="9525">
              <a:solidFill>
                <a:schemeClr val="lt2"/>
              </a:solidFill>
              <a:prstDash val="solid"/>
              <a:round/>
              <a:headEnd len="sm" w="sm" type="none"/>
              <a:tailEnd len="sm" w="sm" type="none"/>
            </a:ln>
          </p:spPr>
          <p:txBody>
            <a:bodyPr anchorCtr="0" anchor="ctr" bIns="303875" lIns="303875" spcFirstLastPara="1" rIns="303875" wrap="square" tIns="303875">
              <a:noAutofit/>
            </a:bodyPr>
            <a:lstStyle/>
            <a:p>
              <a:pPr indent="0" lvl="0" marL="0" marR="0" rtl="0" algn="l">
                <a:spcBef>
                  <a:spcPts val="0"/>
                </a:spcBef>
                <a:spcAft>
                  <a:spcPts val="0"/>
                </a:spcAft>
                <a:buNone/>
              </a:pPr>
              <a:r>
                <a:rPr lang="en-US" sz="2391">
                  <a:solidFill>
                    <a:schemeClr val="dk1"/>
                  </a:solidFill>
                  <a:latin typeface="Calibri"/>
                  <a:ea typeface="Calibri"/>
                  <a:cs typeface="Calibri"/>
                  <a:sym typeface="Calibri"/>
                </a:rPr>
                <a:t>Identify faculty mindsets, make a case for change that meets faculty where they are.</a:t>
              </a:r>
              <a:endParaRPr/>
            </a:p>
          </p:txBody>
        </p:sp>
        <p:sp>
          <p:nvSpPr>
            <p:cNvPr id="584" name="Google Shape;584;p51"/>
            <p:cNvSpPr/>
            <p:nvPr/>
          </p:nvSpPr>
          <p:spPr>
            <a:xfrm>
              <a:off x="3461049" y="3044093"/>
              <a:ext cx="2394000" cy="277200"/>
            </a:xfrm>
            <a:prstGeom prst="rect">
              <a:avLst/>
            </a:prstGeom>
            <a:solidFill>
              <a:srgbClr val="F2F2F2"/>
            </a:solidFill>
            <a:ln cap="flat" cmpd="sng" w="9525">
              <a:solidFill>
                <a:schemeClr val="lt2"/>
              </a:solidFill>
              <a:prstDash val="solid"/>
              <a:round/>
              <a:headEnd len="sm" w="sm" type="none"/>
              <a:tailEnd len="sm" w="sm" type="none"/>
            </a:ln>
          </p:spPr>
          <p:txBody>
            <a:bodyPr anchorCtr="0" anchor="ctr" bIns="303875" lIns="303875" spcFirstLastPara="1" rIns="303875" wrap="square" tIns="303875">
              <a:noAutofit/>
            </a:bodyPr>
            <a:lstStyle/>
            <a:p>
              <a:pPr indent="0" lvl="0" marL="0" marR="0" rtl="0" algn="l">
                <a:spcBef>
                  <a:spcPts val="0"/>
                </a:spcBef>
                <a:spcAft>
                  <a:spcPts val="0"/>
                </a:spcAft>
                <a:buNone/>
              </a:pPr>
              <a:r>
                <a:rPr lang="en-US" sz="2391">
                  <a:solidFill>
                    <a:schemeClr val="dk1"/>
                  </a:solidFill>
                  <a:latin typeface="Calibri"/>
                  <a:ea typeface="Calibri"/>
                  <a:cs typeface="Calibri"/>
                  <a:sym typeface="Calibri"/>
                </a:rPr>
                <a:t>Report correlations of admissions data and PhD completion.</a:t>
              </a:r>
              <a:endParaRPr sz="2391">
                <a:solidFill>
                  <a:schemeClr val="dk1"/>
                </a:solidFill>
                <a:latin typeface="Calibri"/>
                <a:ea typeface="Calibri"/>
                <a:cs typeface="Calibri"/>
                <a:sym typeface="Calibri"/>
              </a:endParaRPr>
            </a:p>
          </p:txBody>
        </p:sp>
      </p:grpSp>
      <p:cxnSp>
        <p:nvCxnSpPr>
          <p:cNvPr id="585" name="Google Shape;585;p51"/>
          <p:cNvCxnSpPr>
            <a:stCxn id="584" idx="1"/>
            <a:endCxn id="572" idx="3"/>
          </p:cNvCxnSpPr>
          <p:nvPr/>
        </p:nvCxnSpPr>
        <p:spPr>
          <a:xfrm rot="10800000">
            <a:off x="8790050" y="8124619"/>
            <a:ext cx="1639800" cy="814800"/>
          </a:xfrm>
          <a:prstGeom prst="straightConnector1">
            <a:avLst/>
          </a:prstGeom>
          <a:noFill/>
          <a:ln cap="flat" cmpd="sng" w="12700">
            <a:solidFill>
              <a:schemeClr val="dk2"/>
            </a:solidFill>
            <a:prstDash val="solid"/>
            <a:round/>
            <a:headEnd len="sm" w="sm" type="none"/>
            <a:tailEnd len="med" w="med" type="stealth"/>
          </a:ln>
        </p:spPr>
      </p:cxnSp>
      <p:sp>
        <p:nvSpPr>
          <p:cNvPr id="586" name="Google Shape;586;p51"/>
          <p:cNvSpPr txBox="1"/>
          <p:nvPr/>
        </p:nvSpPr>
        <p:spPr>
          <a:xfrm>
            <a:off x="4595823" y="-293064"/>
            <a:ext cx="3631500" cy="811800"/>
          </a:xfrm>
          <a:prstGeom prst="rect">
            <a:avLst/>
          </a:prstGeom>
          <a:noFill/>
          <a:ln>
            <a:noFill/>
          </a:ln>
        </p:spPr>
        <p:txBody>
          <a:bodyPr anchorCtr="0" anchor="t" bIns="303875" lIns="303875" spcFirstLastPara="1" rIns="303875" wrap="square" tIns="303875">
            <a:noAutofit/>
          </a:bodyPr>
          <a:lstStyle/>
          <a:p>
            <a:pPr indent="0" lvl="0" marL="0" marR="0" rtl="0" algn="l">
              <a:spcBef>
                <a:spcPts val="0"/>
              </a:spcBef>
              <a:spcAft>
                <a:spcPts val="0"/>
              </a:spcAft>
              <a:buNone/>
            </a:pPr>
            <a:r>
              <a:rPr b="1" lang="en-US" sz="2391">
                <a:solidFill>
                  <a:schemeClr val="dk1"/>
                </a:solidFill>
                <a:latin typeface="Calibri"/>
                <a:ea typeface="Calibri"/>
                <a:cs typeface="Calibri"/>
                <a:sym typeface="Calibri"/>
              </a:rPr>
              <a:t>Causes of problem</a:t>
            </a:r>
            <a:endParaRPr b="1" sz="2391">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52"/>
          <p:cNvSpPr/>
          <p:nvPr/>
        </p:nvSpPr>
        <p:spPr>
          <a:xfrm>
            <a:off x="7101370" y="8482250"/>
            <a:ext cx="3936300" cy="436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52"/>
          <p:cNvSpPr txBox="1"/>
          <p:nvPr/>
        </p:nvSpPr>
        <p:spPr>
          <a:xfrm>
            <a:off x="10353307" y="7330670"/>
            <a:ext cx="7477500" cy="831300"/>
          </a:xfrm>
          <a:prstGeom prst="rect">
            <a:avLst/>
          </a:prstGeom>
          <a:noFill/>
          <a:ln>
            <a:noFill/>
          </a:ln>
        </p:spPr>
        <p:txBody>
          <a:bodyPr anchorCtr="0" anchor="t" bIns="0" lIns="0" spcFirstLastPara="1" rIns="0" wrap="square" tIns="0">
            <a:spAutoFit/>
          </a:bodyPr>
          <a:lstStyle/>
          <a:p>
            <a:pPr indent="0" lvl="0" marL="0" marR="0" rtl="0" algn="r">
              <a:lnSpc>
                <a:spcPct val="166666"/>
              </a:lnSpc>
              <a:spcBef>
                <a:spcPts val="0"/>
              </a:spcBef>
              <a:spcAft>
                <a:spcPts val="0"/>
              </a:spcAft>
              <a:buNone/>
            </a:pPr>
            <a:r>
              <a:rPr b="1" lang="en-US" sz="5400">
                <a:latin typeface="Raleway"/>
                <a:ea typeface="Raleway"/>
                <a:cs typeface="Raleway"/>
                <a:sym typeface="Raleway"/>
              </a:rPr>
              <a:t>Activity 3:</a:t>
            </a:r>
            <a:endParaRPr>
              <a:latin typeface="Raleway"/>
              <a:ea typeface="Raleway"/>
              <a:cs typeface="Raleway"/>
              <a:sym typeface="Raleway"/>
            </a:endParaRPr>
          </a:p>
        </p:txBody>
      </p:sp>
      <p:sp>
        <p:nvSpPr>
          <p:cNvPr id="593" name="Google Shape;593;p52"/>
          <p:cNvSpPr txBox="1"/>
          <p:nvPr/>
        </p:nvSpPr>
        <p:spPr>
          <a:xfrm>
            <a:off x="1379792" y="176450"/>
            <a:ext cx="9820200" cy="10436100"/>
          </a:xfrm>
          <a:prstGeom prst="rect">
            <a:avLst/>
          </a:prstGeom>
          <a:solidFill>
            <a:srgbClr val="D7E8EC"/>
          </a:solidFill>
          <a:ln>
            <a:noFill/>
          </a:ln>
        </p:spPr>
        <p:txBody>
          <a:bodyPr anchorCtr="0" anchor="t" bIns="45700" lIns="91425" spcFirstLastPara="1" rIns="91425" wrap="square" tIns="45700">
            <a:spAutoFit/>
          </a:bodyPr>
          <a:lstStyle/>
          <a:p>
            <a:pPr indent="-514350" lvl="0" marL="514350" marR="0" rtl="0" algn="l">
              <a:spcBef>
                <a:spcPts val="0"/>
              </a:spcBef>
              <a:spcAft>
                <a:spcPts val="0"/>
              </a:spcAft>
              <a:buClr>
                <a:schemeClr val="dk1"/>
              </a:buClr>
              <a:buSzPts val="2800"/>
              <a:buFont typeface="Calibri"/>
              <a:buAutoNum type="arabicPeriod"/>
            </a:pPr>
            <a:r>
              <a:rPr b="1" lang="en-US" sz="2800">
                <a:solidFill>
                  <a:schemeClr val="dk1"/>
                </a:solidFill>
                <a:latin typeface="Calibri"/>
                <a:ea typeface="Calibri"/>
                <a:cs typeface="Calibri"/>
                <a:sym typeface="Calibri"/>
              </a:rPr>
              <a:t>Identify a new notetaker &amp; a timekeeper. </a:t>
            </a:r>
            <a:endParaRPr/>
          </a:p>
          <a:p>
            <a:pPr indent="-336550" lvl="0" marL="514350" marR="0" rtl="0" algn="l">
              <a:spcBef>
                <a:spcPts val="0"/>
              </a:spcBef>
              <a:spcAft>
                <a:spcPts val="0"/>
              </a:spcAft>
              <a:buClr>
                <a:schemeClr val="dk1"/>
              </a:buClr>
              <a:buSzPts val="2800"/>
              <a:buFont typeface="Calibri"/>
              <a:buNone/>
            </a:pPr>
            <a:r>
              <a:t/>
            </a:r>
            <a:endParaRPr b="1" sz="2800">
              <a:solidFill>
                <a:schemeClr val="dk1"/>
              </a:solidFill>
              <a:latin typeface="Calibri"/>
              <a:ea typeface="Calibri"/>
              <a:cs typeface="Calibri"/>
              <a:sym typeface="Calibri"/>
            </a:endParaRPr>
          </a:p>
          <a:p>
            <a:pPr indent="-514350" lvl="0" marL="514350" marR="0" rtl="0" algn="l">
              <a:spcBef>
                <a:spcPts val="0"/>
              </a:spcBef>
              <a:spcAft>
                <a:spcPts val="0"/>
              </a:spcAft>
              <a:buClr>
                <a:schemeClr val="dk1"/>
              </a:buClr>
              <a:buSzPts val="2800"/>
              <a:buFont typeface="Calibri"/>
              <a:buAutoNum type="arabicPeriod"/>
            </a:pPr>
            <a:r>
              <a:rPr b="1" lang="en-US" sz="2800">
                <a:solidFill>
                  <a:schemeClr val="dk1"/>
                </a:solidFill>
                <a:latin typeface="Calibri"/>
                <a:ea typeface="Calibri"/>
                <a:cs typeface="Calibri"/>
                <a:sym typeface="Calibri"/>
              </a:rPr>
              <a:t>The notetaker will find instructions on the workshop google doc. </a:t>
            </a:r>
            <a:r>
              <a:rPr lang="en-US" sz="2800">
                <a:solidFill>
                  <a:schemeClr val="dk1"/>
                </a:solidFill>
                <a:latin typeface="Calibri"/>
                <a:ea typeface="Calibri"/>
                <a:cs typeface="Calibri"/>
                <a:sym typeface="Calibri"/>
              </a:rPr>
              <a:t>They should either 1) share their screen if possible or 2) follow the instructions to create a shared doc that all can see from their own computers.</a:t>
            </a:r>
            <a:endParaRPr/>
          </a:p>
          <a:p>
            <a:pPr indent="-336550" lvl="0" marL="514350" marR="0" rtl="0" algn="l">
              <a:spcBef>
                <a:spcPts val="0"/>
              </a:spcBef>
              <a:spcAft>
                <a:spcPts val="0"/>
              </a:spcAft>
              <a:buClr>
                <a:schemeClr val="dk1"/>
              </a:buClr>
              <a:buSzPts val="2800"/>
              <a:buFont typeface="Calibri"/>
              <a:buNone/>
            </a:pPr>
            <a:r>
              <a:t/>
            </a:r>
            <a:endParaRPr b="1" sz="2800">
              <a:solidFill>
                <a:schemeClr val="dk1"/>
              </a:solidFill>
              <a:latin typeface="Calibri"/>
              <a:ea typeface="Calibri"/>
              <a:cs typeface="Calibri"/>
              <a:sym typeface="Calibri"/>
            </a:endParaRPr>
          </a:p>
          <a:p>
            <a:pPr indent="-514350" lvl="0" marL="514350" marR="0" rtl="0" algn="l">
              <a:spcBef>
                <a:spcPts val="0"/>
              </a:spcBef>
              <a:spcAft>
                <a:spcPts val="0"/>
              </a:spcAft>
              <a:buClr>
                <a:schemeClr val="dk1"/>
              </a:buClr>
              <a:buSzPts val="2800"/>
              <a:buFont typeface="Calibri"/>
              <a:buAutoNum type="arabicPeriod"/>
            </a:pPr>
            <a:r>
              <a:rPr b="1" lang="en-US" sz="2800">
                <a:solidFill>
                  <a:schemeClr val="dk1"/>
                </a:solidFill>
                <a:latin typeface="Calibri"/>
                <a:ea typeface="Calibri"/>
                <a:cs typeface="Calibri"/>
                <a:sym typeface="Calibri"/>
              </a:rPr>
              <a:t>Discuss:</a:t>
            </a:r>
            <a:endParaRPr/>
          </a:p>
          <a:p>
            <a:pPr indent="0" lvl="1" marL="457200" marR="0" rtl="0" algn="l">
              <a:spcBef>
                <a:spcPts val="0"/>
              </a:spcBef>
              <a:spcAft>
                <a:spcPts val="0"/>
              </a:spcAft>
              <a:buNone/>
            </a:pPr>
            <a:r>
              <a:rPr b="0" i="0" lang="en-US" sz="2800" u="none" cap="none" strike="noStrike">
                <a:solidFill>
                  <a:schemeClr val="dk1"/>
                </a:solidFill>
                <a:latin typeface="Calibri"/>
                <a:ea typeface="Calibri"/>
                <a:cs typeface="Calibri"/>
                <a:sym typeface="Calibri"/>
              </a:rPr>
              <a:t>A- Pick a set of issues in your program that would benefit from reimagining: </a:t>
            </a:r>
            <a:br>
              <a:rPr b="0" i="0" lang="en-US" sz="2800" u="none" cap="none" strike="noStrike">
                <a:solidFill>
                  <a:schemeClr val="dk1"/>
                </a:solidFill>
                <a:latin typeface="Calibri"/>
                <a:ea typeface="Calibri"/>
                <a:cs typeface="Calibri"/>
                <a:sym typeface="Calibri"/>
              </a:rPr>
            </a:br>
            <a:r>
              <a:rPr b="0" i="0" lang="en-US" sz="2800" u="none" cap="none" strike="noStrike">
                <a:solidFill>
                  <a:schemeClr val="dk1"/>
                </a:solidFill>
                <a:latin typeface="Calibri"/>
                <a:ea typeface="Calibri"/>
                <a:cs typeface="Calibri"/>
                <a:sym typeface="Calibri"/>
              </a:rPr>
              <a:t>-admissions &amp; recruitment</a:t>
            </a:r>
            <a:endParaRPr/>
          </a:p>
          <a:p>
            <a:pPr indent="0" lvl="1" marL="457200" marR="0" rtl="0" algn="l">
              <a:spcBef>
                <a:spcPts val="0"/>
              </a:spcBef>
              <a:spcAft>
                <a:spcPts val="0"/>
              </a:spcAft>
              <a:buNone/>
            </a:pPr>
            <a:r>
              <a:rPr b="0" i="0" lang="en-US" sz="2800" u="none" cap="none" strike="noStrike">
                <a:solidFill>
                  <a:schemeClr val="dk1"/>
                </a:solidFill>
                <a:latin typeface="Calibri"/>
                <a:ea typeface="Calibri"/>
                <a:cs typeface="Calibri"/>
                <a:sym typeface="Calibri"/>
              </a:rPr>
              <a:t>-curriculum &amp; transition to candidacy</a:t>
            </a:r>
            <a:endParaRPr/>
          </a:p>
          <a:p>
            <a:pPr indent="0" lvl="1" marL="457200" marR="0" rtl="0" algn="l">
              <a:spcBef>
                <a:spcPts val="0"/>
              </a:spcBef>
              <a:spcAft>
                <a:spcPts val="0"/>
              </a:spcAft>
              <a:buNone/>
            </a:pPr>
            <a:r>
              <a:rPr b="0" i="0" lang="en-US" sz="2800" u="none" cap="none" strike="noStrike">
                <a:solidFill>
                  <a:schemeClr val="dk1"/>
                </a:solidFill>
                <a:latin typeface="Calibri"/>
                <a:ea typeface="Calibri"/>
                <a:cs typeface="Calibri"/>
                <a:sym typeface="Calibri"/>
              </a:rPr>
              <a:t>-mentoring &amp; climate</a:t>
            </a:r>
            <a:endParaRPr/>
          </a:p>
          <a:p>
            <a:pPr indent="0" lvl="1" marL="457200" marR="0" rtl="0" algn="l">
              <a:spcBef>
                <a:spcPts val="0"/>
              </a:spcBef>
              <a:spcAft>
                <a:spcPts val="0"/>
              </a:spcAft>
              <a:buNone/>
            </a:pPr>
            <a:r>
              <a:rPr b="0" i="0" lang="en-US" sz="2800" u="none" cap="none" strike="noStrike">
                <a:solidFill>
                  <a:schemeClr val="dk1"/>
                </a:solidFill>
                <a:latin typeface="Calibri"/>
                <a:ea typeface="Calibri"/>
                <a:cs typeface="Calibri"/>
                <a:sym typeface="Calibri"/>
              </a:rPr>
              <a:t>B- Articulate a challenge of diversity, equity, or inclusion in that area. Articulate a measurable objective.</a:t>
            </a:r>
            <a:endParaRPr/>
          </a:p>
          <a:p>
            <a:pPr indent="0" lvl="1" marL="457200" marR="0" rtl="0" algn="l">
              <a:spcBef>
                <a:spcPts val="0"/>
              </a:spcBef>
              <a:spcAft>
                <a:spcPts val="0"/>
              </a:spcAft>
              <a:buNone/>
            </a:pPr>
            <a:r>
              <a:rPr b="0" i="0" lang="en-US" sz="2800" u="none" cap="none" strike="noStrike">
                <a:solidFill>
                  <a:schemeClr val="dk1"/>
                </a:solidFill>
                <a:latin typeface="Calibri"/>
                <a:ea typeface="Calibri"/>
                <a:cs typeface="Calibri"/>
                <a:sym typeface="Calibri"/>
              </a:rPr>
              <a:t>C-  Brainstorm root causes of the challenge, either in general or in your organizational context.</a:t>
            </a:r>
            <a:endParaRPr/>
          </a:p>
          <a:p>
            <a:pPr indent="0" lvl="1" marL="457200" marR="0" rtl="0" algn="l">
              <a:spcBef>
                <a:spcPts val="0"/>
              </a:spcBef>
              <a:spcAft>
                <a:spcPts val="0"/>
              </a:spcAft>
              <a:buNone/>
            </a:pPr>
            <a:r>
              <a:rPr b="0" i="0" lang="en-US" sz="2800" u="none" cap="none" strike="noStrike">
                <a:solidFill>
                  <a:schemeClr val="dk1"/>
                </a:solidFill>
                <a:latin typeface="Calibri"/>
                <a:ea typeface="Calibri"/>
                <a:cs typeface="Calibri"/>
                <a:sym typeface="Calibri"/>
              </a:rPr>
              <a:t>D- If you get to it, brainstorm steps you could take to address those root causes. Be creative! (Hint: Think about micro, meso, and macro steps, as well as bottom-up, top-down- and inside out forces). Draw arrows from each step to the root causes it may undermine. </a:t>
            </a:r>
            <a:endParaRPr/>
          </a:p>
          <a:p>
            <a:pPr indent="0" lvl="1" marL="457200" marR="0" rtl="0" algn="l">
              <a:spcBef>
                <a:spcPts val="0"/>
              </a:spcBef>
              <a:spcAft>
                <a:spcPts val="0"/>
              </a:spcAft>
              <a:buNone/>
            </a:pPr>
            <a:r>
              <a:t/>
            </a:r>
            <a:endParaRPr b="0" i="0" sz="28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3. </a:t>
            </a:r>
            <a:r>
              <a:rPr b="1" lang="en-US" sz="2800">
                <a:solidFill>
                  <a:schemeClr val="dk1"/>
                </a:solidFill>
                <a:latin typeface="Calibri"/>
                <a:ea typeface="Calibri"/>
                <a:cs typeface="Calibri"/>
                <a:sym typeface="Calibri"/>
              </a:rPr>
              <a:t>Consider sharing your driver diagram with the Grad Division.</a:t>
            </a:r>
            <a:endParaRPr/>
          </a:p>
        </p:txBody>
      </p:sp>
      <p:sp>
        <p:nvSpPr>
          <p:cNvPr id="594" name="Google Shape;594;p52"/>
          <p:cNvSpPr txBox="1"/>
          <p:nvPr/>
        </p:nvSpPr>
        <p:spPr>
          <a:xfrm>
            <a:off x="10353306" y="8161984"/>
            <a:ext cx="7477500" cy="831300"/>
          </a:xfrm>
          <a:prstGeom prst="rect">
            <a:avLst/>
          </a:prstGeom>
          <a:noFill/>
          <a:ln>
            <a:noFill/>
          </a:ln>
        </p:spPr>
        <p:txBody>
          <a:bodyPr anchorCtr="0" anchor="t" bIns="0" lIns="0" spcFirstLastPara="1" rIns="0" wrap="square" tIns="0">
            <a:spAutoFit/>
          </a:bodyPr>
          <a:lstStyle/>
          <a:p>
            <a:pPr indent="0" lvl="0" marL="0" marR="0" rtl="0" algn="r">
              <a:lnSpc>
                <a:spcPct val="166666"/>
              </a:lnSpc>
              <a:spcBef>
                <a:spcPts val="0"/>
              </a:spcBef>
              <a:spcAft>
                <a:spcPts val="0"/>
              </a:spcAft>
              <a:buNone/>
            </a:pPr>
            <a:r>
              <a:rPr b="1" lang="en-US" sz="5400">
                <a:solidFill>
                  <a:srgbClr val="000000"/>
                </a:solidFill>
                <a:latin typeface="Raleway"/>
                <a:ea typeface="Raleway"/>
                <a:cs typeface="Raleway"/>
                <a:sym typeface="Raleway"/>
              </a:rPr>
              <a:t>30 minutes</a:t>
            </a:r>
            <a:endParaRPr>
              <a:latin typeface="Raleway"/>
              <a:ea typeface="Raleway"/>
              <a:cs typeface="Raleway"/>
              <a:sym typeface="Raleway"/>
            </a:endParaRPr>
          </a:p>
        </p:txBody>
      </p:sp>
      <p:pic>
        <p:nvPicPr>
          <p:cNvPr id="595" name="Google Shape;595;p52"/>
          <p:cNvPicPr preferRelativeResize="0"/>
          <p:nvPr/>
        </p:nvPicPr>
        <p:blipFill rotWithShape="1">
          <a:blip r:embed="rId3">
            <a:alphaModFix/>
          </a:blip>
          <a:srcRect b="0" l="27814" r="50566" t="32427"/>
          <a:stretch/>
        </p:blipFill>
        <p:spPr>
          <a:xfrm>
            <a:off x="-1322112" y="-325560"/>
            <a:ext cx="2458196" cy="10938121"/>
          </a:xfrm>
          <a:prstGeom prst="rect">
            <a:avLst/>
          </a:prstGeom>
          <a:noFill/>
          <a:ln>
            <a:noFill/>
          </a:ln>
        </p:spPr>
      </p:pic>
      <p:sp>
        <p:nvSpPr>
          <p:cNvPr id="596" name="Google Shape;596;p52"/>
          <p:cNvSpPr/>
          <p:nvPr/>
        </p:nvSpPr>
        <p:spPr>
          <a:xfrm>
            <a:off x="-234113" y="-495300"/>
            <a:ext cx="762000" cy="112776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17"/>
          <p:cNvPicPr preferRelativeResize="0"/>
          <p:nvPr/>
        </p:nvPicPr>
        <p:blipFill rotWithShape="1">
          <a:blip r:embed="rId3">
            <a:alphaModFix/>
          </a:blip>
          <a:srcRect b="0" l="27814" r="50566" t="32427"/>
          <a:stretch/>
        </p:blipFill>
        <p:spPr>
          <a:xfrm>
            <a:off x="-1311387" y="-325560"/>
            <a:ext cx="2458196" cy="10938121"/>
          </a:xfrm>
          <a:prstGeom prst="rect">
            <a:avLst/>
          </a:prstGeom>
          <a:noFill/>
          <a:ln>
            <a:noFill/>
          </a:ln>
        </p:spPr>
      </p:pic>
      <p:sp>
        <p:nvSpPr>
          <p:cNvPr id="123" name="Google Shape;123;p17"/>
          <p:cNvSpPr/>
          <p:nvPr/>
        </p:nvSpPr>
        <p:spPr>
          <a:xfrm>
            <a:off x="-234113" y="-495300"/>
            <a:ext cx="762000" cy="112776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7"/>
          <p:cNvSpPr/>
          <p:nvPr/>
        </p:nvSpPr>
        <p:spPr>
          <a:xfrm rot="10800000">
            <a:off x="15402775" y="468959"/>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5" name="Google Shape;125;p17"/>
          <p:cNvGrpSpPr/>
          <p:nvPr/>
        </p:nvGrpSpPr>
        <p:grpSpPr>
          <a:xfrm>
            <a:off x="1245568" y="4121950"/>
            <a:ext cx="12543130" cy="3692194"/>
            <a:chOff x="-290919" y="2269996"/>
            <a:chExt cx="10210118" cy="4922925"/>
          </a:xfrm>
        </p:grpSpPr>
        <p:sp>
          <p:nvSpPr>
            <p:cNvPr id="126" name="Google Shape;126;p17"/>
            <p:cNvSpPr txBox="1"/>
            <p:nvPr/>
          </p:nvSpPr>
          <p:spPr>
            <a:xfrm>
              <a:off x="-1" y="2269996"/>
              <a:ext cx="9919200" cy="1231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000000"/>
                  </a:solidFill>
                  <a:latin typeface="Raleway"/>
                  <a:ea typeface="Raleway"/>
                  <a:cs typeface="Raleway"/>
                  <a:sym typeface="Raleway"/>
                </a:rPr>
                <a:t>objectives</a:t>
              </a:r>
              <a:endParaRPr>
                <a:latin typeface="Raleway"/>
                <a:ea typeface="Raleway"/>
                <a:cs typeface="Raleway"/>
                <a:sym typeface="Raleway"/>
              </a:endParaRPr>
            </a:p>
          </p:txBody>
        </p:sp>
        <p:sp>
          <p:nvSpPr>
            <p:cNvPr id="127" name="Google Shape;127;p17"/>
            <p:cNvSpPr txBox="1"/>
            <p:nvPr/>
          </p:nvSpPr>
          <p:spPr>
            <a:xfrm>
              <a:off x="-290919" y="3498721"/>
              <a:ext cx="9919200" cy="3694200"/>
            </a:xfrm>
            <a:prstGeom prst="rect">
              <a:avLst/>
            </a:prstGeom>
            <a:noFill/>
            <a:ln>
              <a:noFill/>
            </a:ln>
          </p:spPr>
          <p:txBody>
            <a:bodyPr anchorCtr="0" anchor="t" bIns="0" lIns="0" spcFirstLastPara="1" rIns="0" wrap="square" tIns="0">
              <a:spAutoFit/>
            </a:bodyPr>
            <a:lstStyle/>
            <a:p>
              <a:pPr indent="-457200" lvl="0" marL="457200" marR="0" rtl="0" algn="l">
                <a:spcBef>
                  <a:spcPts val="0"/>
                </a:spcBef>
                <a:spcAft>
                  <a:spcPts val="0"/>
                </a:spcAft>
                <a:buClr>
                  <a:schemeClr val="dk1"/>
                </a:buClr>
                <a:buSzPts val="3000"/>
                <a:buFont typeface="Arial"/>
                <a:buChar char="•"/>
              </a:pPr>
              <a:r>
                <a:rPr b="0" i="0" lang="en-US" sz="3000" u="none" cap="none" strike="noStrike">
                  <a:solidFill>
                    <a:schemeClr val="dk1"/>
                  </a:solidFill>
                  <a:latin typeface="Calibri"/>
                  <a:ea typeface="Calibri"/>
                  <a:cs typeface="Calibri"/>
                  <a:sym typeface="Calibri"/>
                </a:rPr>
                <a:t>Understand the roles of culture &amp; system change in equity in graduate education.</a:t>
              </a:r>
              <a:endParaRPr/>
            </a:p>
            <a:p>
              <a:pPr indent="-457200" lvl="0" marL="457200" marR="0" rtl="0" algn="l">
                <a:spcBef>
                  <a:spcPts val="0"/>
                </a:spcBef>
                <a:spcAft>
                  <a:spcPts val="0"/>
                </a:spcAft>
                <a:buClr>
                  <a:schemeClr val="dk1"/>
                </a:buClr>
                <a:buSzPts val="3000"/>
                <a:buFont typeface="Arial"/>
                <a:buChar char="•"/>
              </a:pPr>
              <a:r>
                <a:rPr b="0" i="0" lang="en-US" sz="3000" u="none" cap="none" strike="noStrike">
                  <a:solidFill>
                    <a:schemeClr val="dk1"/>
                  </a:solidFill>
                  <a:latin typeface="Calibri"/>
                  <a:ea typeface="Calibri"/>
                  <a:cs typeface="Calibri"/>
                  <a:sym typeface="Calibri"/>
                </a:rPr>
                <a:t>Appreciate systemic relationships among domains of faculty practice.</a:t>
              </a:r>
              <a:endParaRPr/>
            </a:p>
            <a:p>
              <a:pPr indent="-457200" lvl="0" marL="457200" marR="0" rtl="0" algn="l">
                <a:spcBef>
                  <a:spcPts val="0"/>
                </a:spcBef>
                <a:spcAft>
                  <a:spcPts val="0"/>
                </a:spcAft>
                <a:buClr>
                  <a:schemeClr val="dk1"/>
                </a:buClr>
                <a:buSzPts val="3000"/>
                <a:buFont typeface="Arial"/>
                <a:buChar char="•"/>
              </a:pPr>
              <a:r>
                <a:rPr b="0" i="0" lang="en-US" sz="3000" u="none" cap="none" strike="noStrike">
                  <a:solidFill>
                    <a:schemeClr val="dk1"/>
                  </a:solidFill>
                  <a:latin typeface="Calibri"/>
                  <a:ea typeface="Calibri"/>
                  <a:cs typeface="Calibri"/>
                  <a:sym typeface="Calibri"/>
                </a:rPr>
                <a:t>Reflect on cases of PhD programs that have realized deep change.</a:t>
              </a:r>
              <a:endParaRPr/>
            </a:p>
            <a:p>
              <a:pPr indent="-457200" lvl="0" marL="457200" marR="0" rtl="0" algn="l">
                <a:spcBef>
                  <a:spcPts val="0"/>
                </a:spcBef>
                <a:spcAft>
                  <a:spcPts val="0"/>
                </a:spcAft>
                <a:buClr>
                  <a:schemeClr val="dk1"/>
                </a:buClr>
                <a:buSzPts val="3000"/>
                <a:buFont typeface="Arial"/>
                <a:buChar char="•"/>
              </a:pPr>
              <a:r>
                <a:rPr b="0" i="0" lang="en-US" sz="3000" u="none" cap="none" strike="noStrike">
                  <a:solidFill>
                    <a:schemeClr val="dk1"/>
                  </a:solidFill>
                  <a:latin typeface="Calibri"/>
                  <a:ea typeface="Calibri"/>
                  <a:cs typeface="Calibri"/>
                  <a:sym typeface="Calibri"/>
                </a:rPr>
                <a:t>Apply lessons toward a coordinated approach to change in your own program or department.</a:t>
              </a:r>
              <a:endParaRPr/>
            </a:p>
          </p:txBody>
        </p:sp>
      </p:grpSp>
      <p:sp>
        <p:nvSpPr>
          <p:cNvPr id="128" name="Google Shape;128;p17"/>
          <p:cNvSpPr txBox="1"/>
          <p:nvPr/>
        </p:nvSpPr>
        <p:spPr>
          <a:xfrm>
            <a:off x="1473545" y="1371600"/>
            <a:ext cx="7773000" cy="923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000000"/>
                </a:solidFill>
                <a:latin typeface="Raleway"/>
                <a:ea typeface="Raleway"/>
                <a:cs typeface="Raleway"/>
                <a:sym typeface="Raleway"/>
              </a:rPr>
              <a:t>purpose</a:t>
            </a:r>
            <a:endParaRPr>
              <a:latin typeface="Raleway"/>
              <a:ea typeface="Raleway"/>
              <a:cs typeface="Raleway"/>
              <a:sym typeface="Raleway"/>
            </a:endParaRPr>
          </a:p>
        </p:txBody>
      </p:sp>
      <p:sp>
        <p:nvSpPr>
          <p:cNvPr id="129" name="Google Shape;129;p17"/>
          <p:cNvSpPr txBox="1"/>
          <p:nvPr/>
        </p:nvSpPr>
        <p:spPr>
          <a:xfrm>
            <a:off x="1580360" y="2389675"/>
            <a:ext cx="12186000" cy="9234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US" sz="3000" u="none" cap="none" strike="noStrike">
                <a:solidFill>
                  <a:schemeClr val="dk1"/>
                </a:solidFill>
                <a:latin typeface="Calibri"/>
                <a:ea typeface="Calibri"/>
                <a:cs typeface="Calibri"/>
                <a:sym typeface="Calibri"/>
              </a:rPr>
              <a:t>We are here to begin reimagining &amp; redesigning how we select &amp; serve graduate students.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53"/>
          <p:cNvSpPr/>
          <p:nvPr/>
        </p:nvSpPr>
        <p:spPr>
          <a:xfrm>
            <a:off x="1028701" y="-168088"/>
            <a:ext cx="7635900" cy="8724000"/>
          </a:xfrm>
          <a:prstGeom prst="rect">
            <a:avLst/>
          </a:prstGeom>
          <a:solidFill>
            <a:srgbClr val="1E3D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44061"/>
              </a:solidFill>
            </a:endParaRPr>
          </a:p>
        </p:txBody>
      </p:sp>
      <p:sp>
        <p:nvSpPr>
          <p:cNvPr id="603" name="Google Shape;603;p53"/>
          <p:cNvSpPr txBox="1"/>
          <p:nvPr/>
        </p:nvSpPr>
        <p:spPr>
          <a:xfrm>
            <a:off x="2300200" y="2747450"/>
            <a:ext cx="6364500" cy="525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8000">
                <a:solidFill>
                  <a:schemeClr val="lt1"/>
                </a:solidFill>
                <a:latin typeface="Calibri"/>
                <a:ea typeface="Calibri"/>
                <a:cs typeface="Calibri"/>
                <a:sym typeface="Calibri"/>
              </a:rPr>
              <a:t>Share the results of</a:t>
            </a:r>
            <a:endParaRPr sz="8000">
              <a:solidFill>
                <a:schemeClr val="lt1"/>
              </a:solidFill>
              <a:latin typeface="Calibri"/>
              <a:ea typeface="Calibri"/>
              <a:cs typeface="Calibri"/>
              <a:sym typeface="Calibri"/>
            </a:endParaRPr>
          </a:p>
          <a:p>
            <a:pPr indent="0" lvl="0" marL="0" rtl="0" algn="l">
              <a:spcBef>
                <a:spcPts val="0"/>
              </a:spcBef>
              <a:spcAft>
                <a:spcPts val="0"/>
              </a:spcAft>
              <a:buNone/>
            </a:pPr>
            <a:r>
              <a:rPr lang="en-US" sz="8000">
                <a:solidFill>
                  <a:schemeClr val="lt1"/>
                </a:solidFill>
                <a:latin typeface="Calibri"/>
                <a:ea typeface="Calibri"/>
                <a:cs typeface="Calibri"/>
                <a:sym typeface="Calibri"/>
              </a:rPr>
              <a:t>your driver</a:t>
            </a:r>
            <a:endParaRPr sz="8000">
              <a:solidFill>
                <a:schemeClr val="lt1"/>
              </a:solidFill>
              <a:latin typeface="Calibri"/>
              <a:ea typeface="Calibri"/>
              <a:cs typeface="Calibri"/>
              <a:sym typeface="Calibri"/>
            </a:endParaRPr>
          </a:p>
          <a:p>
            <a:pPr indent="0" lvl="0" marL="0" rtl="0" algn="l">
              <a:spcBef>
                <a:spcPts val="0"/>
              </a:spcBef>
              <a:spcAft>
                <a:spcPts val="0"/>
              </a:spcAft>
              <a:buNone/>
            </a:pPr>
            <a:r>
              <a:rPr lang="en-US" sz="8000">
                <a:solidFill>
                  <a:schemeClr val="lt1"/>
                </a:solidFill>
                <a:latin typeface="Calibri"/>
                <a:ea typeface="Calibri"/>
                <a:cs typeface="Calibri"/>
                <a:sym typeface="Calibri"/>
              </a:rPr>
              <a:t>diagramming. </a:t>
            </a:r>
            <a:endParaRPr sz="8000">
              <a:solidFill>
                <a:schemeClr val="lt1"/>
              </a:solidFill>
              <a:latin typeface="Calibri"/>
              <a:ea typeface="Calibri"/>
              <a:cs typeface="Calibri"/>
              <a:sym typeface="Calibri"/>
            </a:endParaRPr>
          </a:p>
        </p:txBody>
      </p:sp>
      <p:pic>
        <p:nvPicPr>
          <p:cNvPr id="604" name="Google Shape;604;p53"/>
          <p:cNvPicPr preferRelativeResize="0"/>
          <p:nvPr/>
        </p:nvPicPr>
        <p:blipFill rotWithShape="1">
          <a:blip r:embed="rId3">
            <a:alphaModFix/>
          </a:blip>
          <a:srcRect b="0" l="41466" r="43497" t="32069"/>
          <a:stretch/>
        </p:blipFill>
        <p:spPr>
          <a:xfrm>
            <a:off x="16651220" y="-194976"/>
            <a:ext cx="1709704" cy="10996156"/>
          </a:xfrm>
          <a:prstGeom prst="rect">
            <a:avLst/>
          </a:prstGeom>
          <a:noFill/>
          <a:ln>
            <a:noFill/>
          </a:ln>
        </p:spPr>
      </p:pic>
      <p:sp>
        <p:nvSpPr>
          <p:cNvPr id="605" name="Google Shape;605;p53"/>
          <p:cNvSpPr/>
          <p:nvPr/>
        </p:nvSpPr>
        <p:spPr>
          <a:xfrm>
            <a:off x="17506073" y="-344780"/>
            <a:ext cx="781800" cy="113538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3D58"/>
        </a:solidFill>
      </p:bgPr>
    </p:bg>
    <p:spTree>
      <p:nvGrpSpPr>
        <p:cNvPr id="609" name="Shape 609"/>
        <p:cNvGrpSpPr/>
        <p:nvPr/>
      </p:nvGrpSpPr>
      <p:grpSpPr>
        <a:xfrm>
          <a:off x="0" y="0"/>
          <a:ext cx="0" cy="0"/>
          <a:chOff x="0" y="0"/>
          <a:chExt cx="0" cy="0"/>
        </a:xfrm>
      </p:grpSpPr>
      <p:pic>
        <p:nvPicPr>
          <p:cNvPr id="610" name="Google Shape;610;p54"/>
          <p:cNvPicPr preferRelativeResize="0"/>
          <p:nvPr/>
        </p:nvPicPr>
        <p:blipFill rotWithShape="1">
          <a:blip r:embed="rId3">
            <a:alphaModFix/>
          </a:blip>
          <a:srcRect b="0" l="34451" r="59944" t="0"/>
          <a:stretch/>
        </p:blipFill>
        <p:spPr>
          <a:xfrm rot="5400000">
            <a:off x="8637297" y="-9733636"/>
            <a:ext cx="800938" cy="20348816"/>
          </a:xfrm>
          <a:prstGeom prst="rect">
            <a:avLst/>
          </a:prstGeom>
          <a:noFill/>
          <a:ln>
            <a:noFill/>
          </a:ln>
        </p:spPr>
      </p:pic>
      <p:sp>
        <p:nvSpPr>
          <p:cNvPr id="611" name="Google Shape;611;p54"/>
          <p:cNvSpPr txBox="1"/>
          <p:nvPr/>
        </p:nvSpPr>
        <p:spPr>
          <a:xfrm>
            <a:off x="3331062" y="2166786"/>
            <a:ext cx="12519900" cy="1092900"/>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1" lang="en-US" sz="7100">
                <a:solidFill>
                  <a:srgbClr val="E8EEF1"/>
                </a:solidFill>
                <a:latin typeface="Montserrat"/>
                <a:ea typeface="Montserrat"/>
                <a:cs typeface="Montserrat"/>
                <a:sym typeface="Montserrat"/>
              </a:rPr>
              <a:t>CONCLUSIONS</a:t>
            </a:r>
            <a:endParaRPr sz="3000"/>
          </a:p>
        </p:txBody>
      </p:sp>
      <p:sp>
        <p:nvSpPr>
          <p:cNvPr id="612" name="Google Shape;612;p54"/>
          <p:cNvSpPr/>
          <p:nvPr/>
        </p:nvSpPr>
        <p:spPr>
          <a:xfrm>
            <a:off x="-2926" y="1111711"/>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54"/>
          <p:cNvSpPr/>
          <p:nvPr/>
        </p:nvSpPr>
        <p:spPr>
          <a:xfrm rot="10800000">
            <a:off x="15402771" y="8490315"/>
            <a:ext cx="2885229" cy="684974"/>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4" name="Google Shape;614;p54"/>
          <p:cNvPicPr preferRelativeResize="0"/>
          <p:nvPr/>
        </p:nvPicPr>
        <p:blipFill rotWithShape="1">
          <a:blip r:embed="rId3">
            <a:alphaModFix/>
          </a:blip>
          <a:srcRect b="0" l="34451" r="59944" t="0"/>
          <a:stretch/>
        </p:blipFill>
        <p:spPr>
          <a:xfrm rot="5400000">
            <a:off x="8637297" y="-287878"/>
            <a:ext cx="800938" cy="20348816"/>
          </a:xfrm>
          <a:prstGeom prst="rect">
            <a:avLst/>
          </a:prstGeom>
          <a:noFill/>
          <a:ln>
            <a:noFill/>
          </a:ln>
        </p:spPr>
      </p:pic>
      <p:pic>
        <p:nvPicPr>
          <p:cNvPr id="615" name="Google Shape;615;p54"/>
          <p:cNvPicPr preferRelativeResize="0"/>
          <p:nvPr/>
        </p:nvPicPr>
        <p:blipFill>
          <a:blip r:embed="rId4">
            <a:alphaModFix/>
          </a:blip>
          <a:stretch>
            <a:fillRect/>
          </a:stretch>
        </p:blipFill>
        <p:spPr>
          <a:xfrm>
            <a:off x="7550000" y="3976511"/>
            <a:ext cx="3743325" cy="3810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pic>
        <p:nvPicPr>
          <p:cNvPr id="620" name="Google Shape;620;p55"/>
          <p:cNvPicPr preferRelativeResize="0"/>
          <p:nvPr/>
        </p:nvPicPr>
        <p:blipFill rotWithShape="1">
          <a:blip r:embed="rId3">
            <a:alphaModFix/>
          </a:blip>
          <a:srcRect b="0" l="0" r="0" t="0"/>
          <a:stretch/>
        </p:blipFill>
        <p:spPr>
          <a:xfrm>
            <a:off x="5049372" y="435331"/>
            <a:ext cx="8332812" cy="6438901"/>
          </a:xfrm>
          <a:prstGeom prst="rect">
            <a:avLst/>
          </a:prstGeom>
          <a:noFill/>
          <a:ln>
            <a:noFill/>
          </a:ln>
        </p:spPr>
      </p:pic>
      <p:sp>
        <p:nvSpPr>
          <p:cNvPr id="621" name="Google Shape;621;p55"/>
          <p:cNvSpPr txBox="1"/>
          <p:nvPr/>
        </p:nvSpPr>
        <p:spPr>
          <a:xfrm>
            <a:off x="3276600" y="244376"/>
            <a:ext cx="117348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chemeClr val="dk1"/>
                </a:solidFill>
                <a:latin typeface="Raleway"/>
                <a:ea typeface="Raleway"/>
                <a:cs typeface="Raleway"/>
                <a:sym typeface="Raleway"/>
              </a:rPr>
              <a:t>Equity-minded checks on your </a:t>
            </a:r>
            <a:br>
              <a:rPr b="1" lang="en-US" sz="3600">
                <a:solidFill>
                  <a:schemeClr val="dk1"/>
                </a:solidFill>
                <a:latin typeface="Raleway"/>
                <a:ea typeface="Raleway"/>
                <a:cs typeface="Raleway"/>
                <a:sym typeface="Raleway"/>
              </a:rPr>
            </a:br>
            <a:r>
              <a:rPr b="1" lang="en-US" sz="3600">
                <a:solidFill>
                  <a:schemeClr val="dk1"/>
                </a:solidFill>
                <a:latin typeface="Raleway"/>
                <a:ea typeface="Raleway"/>
                <a:cs typeface="Raleway"/>
                <a:sym typeface="Raleway"/>
              </a:rPr>
              <a:t>systemic change planning process</a:t>
            </a:r>
            <a:endParaRPr>
              <a:latin typeface="Raleway"/>
              <a:ea typeface="Raleway"/>
              <a:cs typeface="Raleway"/>
              <a:sym typeface="Raleway"/>
            </a:endParaRPr>
          </a:p>
        </p:txBody>
      </p:sp>
      <p:sp>
        <p:nvSpPr>
          <p:cNvPr id="622" name="Google Shape;622;p55"/>
          <p:cNvSpPr txBox="1"/>
          <p:nvPr/>
        </p:nvSpPr>
        <p:spPr>
          <a:xfrm>
            <a:off x="546845" y="2233642"/>
            <a:ext cx="3733800" cy="3417000"/>
          </a:xfrm>
          <a:prstGeom prst="rect">
            <a:avLst/>
          </a:prstGeom>
          <a:solidFill>
            <a:schemeClr val="lt1"/>
          </a:solidFill>
          <a:ln cap="flat" cmpd="sng" w="4127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-How can data inform design, implementation, and evaluation?</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-How are you consider student level &amp; program level data? Over time?</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-How do statistics &amp; stories complement each other  as forms of data?</a:t>
            </a:r>
            <a:endParaRPr/>
          </a:p>
        </p:txBody>
      </p:sp>
      <p:sp>
        <p:nvSpPr>
          <p:cNvPr id="623" name="Google Shape;623;p55"/>
          <p:cNvSpPr txBox="1"/>
          <p:nvPr/>
        </p:nvSpPr>
        <p:spPr>
          <a:xfrm>
            <a:off x="3348317" y="6160532"/>
            <a:ext cx="3733800" cy="3786600"/>
          </a:xfrm>
          <a:prstGeom prst="rect">
            <a:avLst/>
          </a:prstGeom>
          <a:solidFill>
            <a:schemeClr val="lt1"/>
          </a:solidFill>
          <a:ln cap="flat" cmpd="sng" w="4127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-Who is at the table? Are you attuned to this work as racialized?</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-Are you talking about manifestations of racism?</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-Whose voices, needs, and interests are centered?</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-You may work with central tendencies, but beware of essentializing</a:t>
            </a:r>
            <a:endParaRPr/>
          </a:p>
        </p:txBody>
      </p:sp>
      <p:sp>
        <p:nvSpPr>
          <p:cNvPr id="624" name="Google Shape;624;p55"/>
          <p:cNvSpPr txBox="1"/>
          <p:nvPr/>
        </p:nvSpPr>
        <p:spPr>
          <a:xfrm>
            <a:off x="7498978" y="6438900"/>
            <a:ext cx="3733800" cy="3047700"/>
          </a:xfrm>
          <a:prstGeom prst="rect">
            <a:avLst/>
          </a:prstGeom>
          <a:solidFill>
            <a:schemeClr val="lt1"/>
          </a:solidFill>
          <a:ln cap="flat" cmpd="sng" w="4127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-How do your formulations of the problem center institutional responsibility?</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-How are you engaging relevant stakeholders at your institution?</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-How can you build a sense of collective responsibility?</a:t>
            </a:r>
            <a:endParaRPr/>
          </a:p>
        </p:txBody>
      </p:sp>
      <p:sp>
        <p:nvSpPr>
          <p:cNvPr id="625" name="Google Shape;625;p55"/>
          <p:cNvSpPr txBox="1"/>
          <p:nvPr/>
        </p:nvSpPr>
        <p:spPr>
          <a:xfrm>
            <a:off x="11667568" y="6262887"/>
            <a:ext cx="4164300" cy="3417000"/>
          </a:xfrm>
          <a:prstGeom prst="rect">
            <a:avLst/>
          </a:prstGeom>
          <a:solidFill>
            <a:schemeClr val="lt1"/>
          </a:solidFill>
          <a:ln cap="flat" cmpd="sng" w="4127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-Do your root causes and hypothesize solutions represent micro, meso, &amp; macro levels?</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-How are you accounting for bottom up, top down, and inside out influences?</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-Are you explicitly naming interactions among areas of practice?</a:t>
            </a:r>
            <a:endParaRPr/>
          </a:p>
        </p:txBody>
      </p:sp>
      <p:sp>
        <p:nvSpPr>
          <p:cNvPr id="626" name="Google Shape;626;p55"/>
          <p:cNvSpPr txBox="1"/>
          <p:nvPr/>
        </p:nvSpPr>
        <p:spPr>
          <a:xfrm>
            <a:off x="14150909" y="1761955"/>
            <a:ext cx="3733800" cy="3786600"/>
          </a:xfrm>
          <a:prstGeom prst="rect">
            <a:avLst/>
          </a:prstGeom>
          <a:solidFill>
            <a:schemeClr val="lt1"/>
          </a:solidFill>
          <a:ln cap="flat" cmpd="sng" w="4127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-Are you clear on your objective(s)?</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-How are representation, practice, and culture each addressed as aspects of equity?</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-How will your plans empower historically marginalized groups? Which ones?</a:t>
            </a:r>
            <a:endParaRPr/>
          </a:p>
        </p:txBody>
      </p:sp>
      <p:cxnSp>
        <p:nvCxnSpPr>
          <p:cNvPr id="627" name="Google Shape;627;p55"/>
          <p:cNvCxnSpPr>
            <a:stCxn id="620" idx="1"/>
          </p:cNvCxnSpPr>
          <p:nvPr/>
        </p:nvCxnSpPr>
        <p:spPr>
          <a:xfrm rot="10800000">
            <a:off x="4280772" y="3654781"/>
            <a:ext cx="768600" cy="0"/>
          </a:xfrm>
          <a:prstGeom prst="straightConnector1">
            <a:avLst/>
          </a:prstGeom>
          <a:noFill/>
          <a:ln cap="flat" cmpd="sng" w="85725">
            <a:solidFill>
              <a:schemeClr val="dk1"/>
            </a:solidFill>
            <a:prstDash val="solid"/>
            <a:round/>
            <a:headEnd len="sm" w="sm" type="none"/>
            <a:tailEnd len="med" w="med" type="triangle"/>
          </a:ln>
        </p:spPr>
      </p:cxnSp>
      <p:cxnSp>
        <p:nvCxnSpPr>
          <p:cNvPr id="628" name="Google Shape;628;p55"/>
          <p:cNvCxnSpPr/>
          <p:nvPr/>
        </p:nvCxnSpPr>
        <p:spPr>
          <a:xfrm flipH="1">
            <a:off x="6324745" y="4021089"/>
            <a:ext cx="1526100" cy="2139300"/>
          </a:xfrm>
          <a:prstGeom prst="straightConnector1">
            <a:avLst/>
          </a:prstGeom>
          <a:noFill/>
          <a:ln cap="flat" cmpd="sng" w="85725">
            <a:solidFill>
              <a:schemeClr val="dk1"/>
            </a:solidFill>
            <a:prstDash val="solid"/>
            <a:round/>
            <a:headEnd len="sm" w="sm" type="none"/>
            <a:tailEnd len="med" w="med" type="triangle"/>
          </a:ln>
        </p:spPr>
      </p:cxnSp>
      <p:cxnSp>
        <p:nvCxnSpPr>
          <p:cNvPr id="629" name="Google Shape;629;p55"/>
          <p:cNvCxnSpPr/>
          <p:nvPr/>
        </p:nvCxnSpPr>
        <p:spPr>
          <a:xfrm>
            <a:off x="10742023" y="4010452"/>
            <a:ext cx="1373700" cy="2252400"/>
          </a:xfrm>
          <a:prstGeom prst="straightConnector1">
            <a:avLst/>
          </a:prstGeom>
          <a:noFill/>
          <a:ln cap="flat" cmpd="sng" w="85725">
            <a:solidFill>
              <a:schemeClr val="dk1"/>
            </a:solidFill>
            <a:prstDash val="solid"/>
            <a:round/>
            <a:headEnd len="sm" w="sm" type="none"/>
            <a:tailEnd len="med" w="med" type="triangle"/>
          </a:ln>
        </p:spPr>
      </p:cxnSp>
      <p:cxnSp>
        <p:nvCxnSpPr>
          <p:cNvPr id="630" name="Google Shape;630;p55"/>
          <p:cNvCxnSpPr/>
          <p:nvPr/>
        </p:nvCxnSpPr>
        <p:spPr>
          <a:xfrm>
            <a:off x="9296433" y="5547607"/>
            <a:ext cx="0" cy="891300"/>
          </a:xfrm>
          <a:prstGeom prst="straightConnector1">
            <a:avLst/>
          </a:prstGeom>
          <a:noFill/>
          <a:ln cap="flat" cmpd="sng" w="85725">
            <a:solidFill>
              <a:schemeClr val="dk1"/>
            </a:solidFill>
            <a:prstDash val="solid"/>
            <a:round/>
            <a:headEnd len="sm" w="sm" type="none"/>
            <a:tailEnd len="med" w="med" type="triangle"/>
          </a:ln>
        </p:spPr>
      </p:cxnSp>
      <p:cxnSp>
        <p:nvCxnSpPr>
          <p:cNvPr id="631" name="Google Shape;631;p55"/>
          <p:cNvCxnSpPr/>
          <p:nvPr/>
        </p:nvCxnSpPr>
        <p:spPr>
          <a:xfrm>
            <a:off x="13382184" y="3771900"/>
            <a:ext cx="768600" cy="0"/>
          </a:xfrm>
          <a:prstGeom prst="straightConnector1">
            <a:avLst/>
          </a:prstGeom>
          <a:noFill/>
          <a:ln cap="flat" cmpd="sng" w="85725">
            <a:solidFill>
              <a:schemeClr val="dk1"/>
            </a:solidFill>
            <a:prstDash val="solid"/>
            <a:round/>
            <a:headEnd len="sm" w="sm" type="none"/>
            <a:tailEnd len="med" w="med" type="triangle"/>
          </a:ln>
        </p:spPr>
      </p:cxn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56"/>
          <p:cNvSpPr/>
          <p:nvPr/>
        </p:nvSpPr>
        <p:spPr>
          <a:xfrm>
            <a:off x="-240606" y="1028700"/>
            <a:ext cx="7426500" cy="9636600"/>
          </a:xfrm>
          <a:prstGeom prst="rect">
            <a:avLst/>
          </a:prstGeom>
          <a:solidFill>
            <a:srgbClr val="1E3D5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v</a:t>
            </a:r>
            <a:endParaRPr/>
          </a:p>
        </p:txBody>
      </p:sp>
      <p:sp>
        <p:nvSpPr>
          <p:cNvPr id="637" name="Google Shape;637;p56"/>
          <p:cNvSpPr txBox="1"/>
          <p:nvPr/>
        </p:nvSpPr>
        <p:spPr>
          <a:xfrm>
            <a:off x="1008647" y="1592654"/>
            <a:ext cx="5468400" cy="1539300"/>
          </a:xfrm>
          <a:prstGeom prst="rect">
            <a:avLst/>
          </a:prstGeom>
          <a:noFill/>
          <a:ln>
            <a:noFill/>
          </a:ln>
        </p:spPr>
        <p:txBody>
          <a:bodyPr anchorCtr="0" anchor="t" bIns="0" lIns="0" spcFirstLastPara="1" rIns="0" wrap="square" tIns="0">
            <a:spAutoFit/>
          </a:bodyPr>
          <a:lstStyle/>
          <a:p>
            <a:pPr indent="0" lvl="0" marL="178308" marR="0" rtl="0" algn="l">
              <a:spcBef>
                <a:spcPts val="0"/>
              </a:spcBef>
              <a:spcAft>
                <a:spcPts val="0"/>
              </a:spcAft>
              <a:buClr>
                <a:schemeClr val="lt1"/>
              </a:buClr>
              <a:buSzPts val="6000"/>
              <a:buFont typeface="Garamond"/>
              <a:buNone/>
            </a:pPr>
            <a:r>
              <a:rPr b="1" lang="en-US" sz="6000">
                <a:solidFill>
                  <a:schemeClr val="lt1"/>
                </a:solidFill>
                <a:latin typeface="Raleway"/>
                <a:ea typeface="Raleway"/>
                <a:cs typeface="Raleway"/>
                <a:sym typeface="Raleway"/>
              </a:rPr>
              <a:t>What is next?</a:t>
            </a:r>
            <a:endParaRPr>
              <a:latin typeface="Raleway"/>
              <a:ea typeface="Raleway"/>
              <a:cs typeface="Raleway"/>
              <a:sym typeface="Raleway"/>
            </a:endParaRPr>
          </a:p>
          <a:p>
            <a:pPr indent="0" lvl="0" marL="178308" marR="0" rtl="0" algn="l">
              <a:spcBef>
                <a:spcPts val="0"/>
              </a:spcBef>
              <a:spcAft>
                <a:spcPts val="0"/>
              </a:spcAft>
              <a:buClr>
                <a:schemeClr val="dk1"/>
              </a:buClr>
              <a:buSzPts val="4000"/>
              <a:buFont typeface="Calibri"/>
              <a:buNone/>
            </a:pPr>
            <a:r>
              <a:t/>
            </a:r>
            <a:endParaRPr b="1" sz="4000">
              <a:solidFill>
                <a:schemeClr val="lt1"/>
              </a:solidFill>
              <a:latin typeface="Garamond"/>
              <a:ea typeface="Garamond"/>
              <a:cs typeface="Garamond"/>
              <a:sym typeface="Garamond"/>
            </a:endParaRPr>
          </a:p>
        </p:txBody>
      </p:sp>
      <p:sp>
        <p:nvSpPr>
          <p:cNvPr id="638" name="Google Shape;638;p56"/>
          <p:cNvSpPr/>
          <p:nvPr/>
        </p:nvSpPr>
        <p:spPr>
          <a:xfrm rot="-5400000">
            <a:off x="3264728" y="5919590"/>
            <a:ext cx="9813900" cy="32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56"/>
          <p:cNvSpPr txBox="1"/>
          <p:nvPr/>
        </p:nvSpPr>
        <p:spPr>
          <a:xfrm>
            <a:off x="9157447" y="1594895"/>
            <a:ext cx="7800900" cy="88659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The kind of discussion to complete a driver diagram is what organizational theorists call </a:t>
            </a:r>
            <a:r>
              <a:rPr i="1" lang="en-US" sz="3200">
                <a:solidFill>
                  <a:schemeClr val="dk1"/>
                </a:solidFill>
                <a:latin typeface="Calibri"/>
                <a:ea typeface="Calibri"/>
                <a:cs typeface="Calibri"/>
                <a:sym typeface="Calibri"/>
              </a:rPr>
              <a:t>sensemaking</a:t>
            </a:r>
            <a:r>
              <a:rPr lang="en-US" sz="3200">
                <a:solidFill>
                  <a:schemeClr val="dk1"/>
                </a:solidFill>
                <a:latin typeface="Calibri"/>
                <a:ea typeface="Calibri"/>
                <a:cs typeface="Calibri"/>
                <a:sym typeface="Calibri"/>
              </a:rPr>
              <a:t>: collective interpretive work that decides what is most meaningful and enables us to get on the same page about the nature of our challenges and angles toward solutions.</a:t>
            </a:r>
            <a:endParaRPr/>
          </a:p>
          <a:p>
            <a:pPr indent="0" lvl="0" marL="0" marR="0" rtl="0" algn="l">
              <a:spcBef>
                <a:spcPts val="0"/>
              </a:spcBef>
              <a:spcAft>
                <a:spcPts val="0"/>
              </a:spcAft>
              <a:buNone/>
            </a:pPr>
            <a:r>
              <a:t/>
            </a:r>
            <a:endParaRPr sz="3200">
              <a:solidFill>
                <a:schemeClr val="dk1"/>
              </a:solidFill>
              <a:latin typeface="Calibri"/>
              <a:ea typeface="Calibri"/>
              <a:cs typeface="Calibri"/>
              <a:sym typeface="Calibri"/>
            </a:endParaRPr>
          </a:p>
          <a:p>
            <a:pPr indent="0" lvl="0" marL="0" marR="0" rtl="0" algn="l">
              <a:spcBef>
                <a:spcPts val="0"/>
              </a:spcBef>
              <a:spcAft>
                <a:spcPts val="0"/>
              </a:spcAft>
              <a:buNone/>
            </a:pPr>
            <a:r>
              <a:rPr lang="en-US" sz="3200">
                <a:solidFill>
                  <a:schemeClr val="dk1"/>
                </a:solidFill>
                <a:latin typeface="Calibri"/>
                <a:ea typeface="Calibri"/>
                <a:cs typeface="Calibri"/>
                <a:sym typeface="Calibri"/>
              </a:rPr>
              <a:t>Sensemaking that’s attuned to power &amp; privilege is essential for change; this distinguishes it from strategic planning.</a:t>
            </a:r>
            <a:endParaRPr/>
          </a:p>
          <a:p>
            <a:pPr indent="0" lvl="0" marL="0" marR="0" rtl="0" algn="l">
              <a:spcBef>
                <a:spcPts val="0"/>
              </a:spcBef>
              <a:spcAft>
                <a:spcPts val="0"/>
              </a:spcAft>
              <a:buNone/>
            </a:pPr>
            <a:r>
              <a:t/>
            </a:r>
            <a:endParaRPr sz="3200">
              <a:solidFill>
                <a:schemeClr val="dk1"/>
              </a:solidFill>
              <a:latin typeface="Calibri"/>
              <a:ea typeface="Calibri"/>
              <a:cs typeface="Calibri"/>
              <a:sym typeface="Calibri"/>
            </a:endParaRPr>
          </a:p>
          <a:p>
            <a:pPr indent="0" lvl="0" marL="0" marR="0" rtl="0" algn="l">
              <a:spcBef>
                <a:spcPts val="0"/>
              </a:spcBef>
              <a:spcAft>
                <a:spcPts val="0"/>
              </a:spcAft>
              <a:buNone/>
            </a:pPr>
            <a:r>
              <a:rPr lang="en-US" sz="3200">
                <a:solidFill>
                  <a:schemeClr val="dk1"/>
                </a:solidFill>
                <a:latin typeface="Calibri"/>
                <a:ea typeface="Calibri"/>
                <a:cs typeface="Calibri"/>
                <a:sym typeface="Calibri"/>
              </a:rPr>
              <a:t>Bring your driver diagram, back to your colleagues. </a:t>
            </a:r>
            <a:endParaRPr/>
          </a:p>
          <a:p>
            <a:pPr indent="0" lvl="0" marL="0" marR="0" rtl="0" algn="l">
              <a:spcBef>
                <a:spcPts val="0"/>
              </a:spcBef>
              <a:spcAft>
                <a:spcPts val="0"/>
              </a:spcAft>
              <a:buNone/>
            </a:pPr>
            <a:r>
              <a:t/>
            </a:r>
            <a:endParaRPr sz="3200">
              <a:solidFill>
                <a:schemeClr val="dk1"/>
              </a:solidFill>
              <a:latin typeface="Calibri"/>
              <a:ea typeface="Calibri"/>
              <a:cs typeface="Calibri"/>
              <a:sym typeface="Calibri"/>
            </a:endParaRPr>
          </a:p>
          <a:p>
            <a:pPr indent="0" lvl="0" marL="0" marR="0" rtl="0" algn="l">
              <a:spcBef>
                <a:spcPts val="0"/>
              </a:spcBef>
              <a:spcAft>
                <a:spcPts val="0"/>
              </a:spcAft>
              <a:buNone/>
            </a:pPr>
            <a:r>
              <a:rPr lang="en-US" sz="3200">
                <a:solidFill>
                  <a:schemeClr val="dk1"/>
                </a:solidFill>
                <a:latin typeface="Calibri"/>
                <a:ea typeface="Calibri"/>
                <a:cs typeface="Calibri"/>
                <a:sym typeface="Calibri"/>
              </a:rPr>
              <a:t>Continue the conversation, continue learning, continue organizing for change.</a:t>
            </a:r>
            <a:endParaRPr/>
          </a:p>
          <a:p>
            <a:pPr indent="0" lvl="0" marL="0" marR="0" rtl="0" algn="l">
              <a:spcBef>
                <a:spcPts val="0"/>
              </a:spcBef>
              <a:spcAft>
                <a:spcPts val="0"/>
              </a:spcAft>
              <a:buNone/>
            </a:pPr>
            <a:r>
              <a:t/>
            </a:r>
            <a:endParaRPr sz="32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3200">
              <a:solidFill>
                <a:schemeClr val="dk1"/>
              </a:solidFill>
              <a:latin typeface="Calibri"/>
              <a:ea typeface="Calibri"/>
              <a:cs typeface="Calibri"/>
              <a:sym typeface="Calibri"/>
            </a:endParaRPr>
          </a:p>
        </p:txBody>
      </p:sp>
      <p:sp>
        <p:nvSpPr>
          <p:cNvPr id="640" name="Google Shape;640;p56"/>
          <p:cNvSpPr/>
          <p:nvPr/>
        </p:nvSpPr>
        <p:spPr>
          <a:xfrm>
            <a:off x="13885250" y="490600"/>
            <a:ext cx="3755400" cy="677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800">
                <a:solidFill>
                  <a:schemeClr val="dk1"/>
                </a:solidFill>
                <a:latin typeface="Raleway"/>
                <a:ea typeface="Raleway"/>
                <a:cs typeface="Raleway"/>
                <a:sym typeface="Raleway"/>
              </a:rPr>
              <a:t>conclusions</a:t>
            </a:r>
            <a:endParaRPr sz="3800">
              <a:solidFill>
                <a:schemeClr val="dk1"/>
              </a:solidFill>
              <a:latin typeface="Raleway"/>
              <a:ea typeface="Raleway"/>
              <a:cs typeface="Raleway"/>
              <a:sym typeface="Raleway"/>
            </a:endParaRPr>
          </a:p>
        </p:txBody>
      </p:sp>
      <p:sp>
        <p:nvSpPr>
          <p:cNvPr id="641" name="Google Shape;641;p56"/>
          <p:cNvSpPr/>
          <p:nvPr/>
        </p:nvSpPr>
        <p:spPr>
          <a:xfrm>
            <a:off x="1090036" y="7184599"/>
            <a:ext cx="6096000" cy="2308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lt1"/>
                </a:solidFill>
                <a:latin typeface="Arial"/>
                <a:ea typeface="Arial"/>
                <a:cs typeface="Arial"/>
                <a:sym typeface="Arial"/>
              </a:rPr>
              <a:t>Aromaa, E., Eriksson, P., Mills, J. H., Hiltunen, E., Lammassaari, M., &amp; Mills, A. J. (2019). Critical sensemaking: challenges and promises. </a:t>
            </a:r>
            <a:r>
              <a:rPr i="1" lang="en-US" sz="1800">
                <a:solidFill>
                  <a:schemeClr val="lt1"/>
                </a:solidFill>
                <a:latin typeface="Arial"/>
                <a:ea typeface="Arial"/>
                <a:cs typeface="Arial"/>
                <a:sym typeface="Arial"/>
              </a:rPr>
              <a:t>Qualitative Research in Organizations and Management: An International Journal; </a:t>
            </a:r>
            <a:r>
              <a:rPr lang="en-US" sz="1800">
                <a:solidFill>
                  <a:schemeClr val="lt1"/>
                </a:solidFill>
                <a:latin typeface="Calibri"/>
                <a:ea typeface="Calibri"/>
                <a:cs typeface="Calibri"/>
                <a:sym typeface="Calibri"/>
              </a:rPr>
              <a:t>Thurlow, A., &amp; Mills, J. H. (2009). Change, talk and sensemaking. </a:t>
            </a:r>
            <a:r>
              <a:rPr i="1" lang="en-US" sz="1800">
                <a:solidFill>
                  <a:schemeClr val="lt1"/>
                </a:solidFill>
                <a:latin typeface="Calibri"/>
                <a:ea typeface="Calibri"/>
                <a:cs typeface="Calibri"/>
                <a:sym typeface="Calibri"/>
              </a:rPr>
              <a:t>Journal of Organizational Change Management; </a:t>
            </a:r>
            <a:r>
              <a:rPr lang="en-US" sz="1800">
                <a:solidFill>
                  <a:schemeClr val="lt1"/>
                </a:solidFill>
                <a:latin typeface="Calibri"/>
                <a:ea typeface="Calibri"/>
                <a:cs typeface="Calibri"/>
                <a:sym typeface="Calibri"/>
              </a:rPr>
              <a:t>Weick, K. E. (1995). </a:t>
            </a:r>
            <a:r>
              <a:rPr i="1" lang="en-US" sz="1800">
                <a:solidFill>
                  <a:schemeClr val="lt1"/>
                </a:solidFill>
                <a:latin typeface="Calibri"/>
                <a:ea typeface="Calibri"/>
                <a:cs typeface="Calibri"/>
                <a:sym typeface="Calibri"/>
              </a:rPr>
              <a:t>Sensemaking in organizations</a:t>
            </a:r>
            <a:r>
              <a:rPr lang="en-US" sz="1800">
                <a:solidFill>
                  <a:schemeClr val="lt1"/>
                </a:solidFill>
                <a:latin typeface="Calibri"/>
                <a:ea typeface="Calibri"/>
                <a:cs typeface="Calibri"/>
                <a:sym typeface="Calibri"/>
              </a:rPr>
              <a:t> (Vol. 3). Sage.</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3D58"/>
        </a:solidFill>
      </p:bgPr>
    </p:bg>
    <p:spTree>
      <p:nvGrpSpPr>
        <p:cNvPr id="645" name="Shape 645"/>
        <p:cNvGrpSpPr/>
        <p:nvPr/>
      </p:nvGrpSpPr>
      <p:grpSpPr>
        <a:xfrm>
          <a:off x="0" y="0"/>
          <a:ext cx="0" cy="0"/>
          <a:chOff x="0" y="0"/>
          <a:chExt cx="0" cy="0"/>
        </a:xfrm>
      </p:grpSpPr>
      <p:pic>
        <p:nvPicPr>
          <p:cNvPr id="646" name="Google Shape;646;p57"/>
          <p:cNvPicPr preferRelativeResize="0"/>
          <p:nvPr/>
        </p:nvPicPr>
        <p:blipFill rotWithShape="1">
          <a:blip r:embed="rId3">
            <a:alphaModFix/>
          </a:blip>
          <a:srcRect b="0" l="30024" r="53428" t="0"/>
          <a:stretch/>
        </p:blipFill>
        <p:spPr>
          <a:xfrm rot="10800000">
            <a:off x="15669723" y="-5513720"/>
            <a:ext cx="2365241" cy="20348816"/>
          </a:xfrm>
          <a:prstGeom prst="rect">
            <a:avLst/>
          </a:prstGeom>
          <a:noFill/>
          <a:ln>
            <a:noFill/>
          </a:ln>
        </p:spPr>
      </p:pic>
      <p:sp>
        <p:nvSpPr>
          <p:cNvPr id="647" name="Google Shape;647;p57"/>
          <p:cNvSpPr/>
          <p:nvPr/>
        </p:nvSpPr>
        <p:spPr>
          <a:xfrm rot="5400000">
            <a:off x="6945369" y="3489550"/>
            <a:ext cx="20661600" cy="23424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57"/>
          <p:cNvSpPr/>
          <p:nvPr/>
        </p:nvSpPr>
        <p:spPr>
          <a:xfrm>
            <a:off x="-961790" y="1273440"/>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57"/>
          <p:cNvSpPr txBox="1"/>
          <p:nvPr/>
        </p:nvSpPr>
        <p:spPr>
          <a:xfrm>
            <a:off x="856900" y="3748000"/>
            <a:ext cx="5796000" cy="13161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8000"/>
              <a:buFont typeface="Arial"/>
              <a:buNone/>
            </a:pPr>
            <a:r>
              <a:rPr b="1" i="0" lang="en-US" sz="8000" u="none" cap="none" strike="noStrike">
                <a:solidFill>
                  <a:srgbClr val="F8F8F3"/>
                </a:solidFill>
                <a:latin typeface="Raleway"/>
                <a:ea typeface="Raleway"/>
                <a:cs typeface="Raleway"/>
                <a:sym typeface="Raleway"/>
              </a:rPr>
              <a:t>Stay connected with us! </a:t>
            </a:r>
            <a:endParaRPr i="0" sz="8000" u="none" cap="none" strike="noStrike">
              <a:solidFill>
                <a:srgbClr val="000000"/>
              </a:solidFill>
              <a:latin typeface="Raleway"/>
              <a:ea typeface="Raleway"/>
              <a:cs typeface="Raleway"/>
              <a:sym typeface="Raleway"/>
            </a:endParaRPr>
          </a:p>
        </p:txBody>
      </p:sp>
      <p:pic>
        <p:nvPicPr>
          <p:cNvPr id="650" name="Google Shape;650;p57"/>
          <p:cNvPicPr preferRelativeResize="0"/>
          <p:nvPr/>
        </p:nvPicPr>
        <p:blipFill rotWithShape="1">
          <a:blip r:embed="rId4">
            <a:alphaModFix/>
          </a:blip>
          <a:srcRect b="0" l="0" r="0" t="0"/>
          <a:stretch/>
        </p:blipFill>
        <p:spPr>
          <a:xfrm>
            <a:off x="7009325" y="2530275"/>
            <a:ext cx="1828329" cy="1809907"/>
          </a:xfrm>
          <a:prstGeom prst="rect">
            <a:avLst/>
          </a:prstGeom>
          <a:noFill/>
          <a:ln>
            <a:noFill/>
          </a:ln>
        </p:spPr>
      </p:pic>
      <p:grpSp>
        <p:nvGrpSpPr>
          <p:cNvPr id="651" name="Google Shape;651;p57"/>
          <p:cNvGrpSpPr/>
          <p:nvPr/>
        </p:nvGrpSpPr>
        <p:grpSpPr>
          <a:xfrm>
            <a:off x="9726637" y="3039772"/>
            <a:ext cx="5440143" cy="912255"/>
            <a:chOff x="0" y="-76200"/>
            <a:chExt cx="8628300" cy="1461479"/>
          </a:xfrm>
        </p:grpSpPr>
        <p:sp>
          <p:nvSpPr>
            <p:cNvPr id="652" name="Google Shape;652;p57"/>
            <p:cNvSpPr txBox="1"/>
            <p:nvPr/>
          </p:nvSpPr>
          <p:spPr>
            <a:xfrm>
              <a:off x="0" y="-76200"/>
              <a:ext cx="8628300" cy="7392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000000"/>
                </a:buClr>
                <a:buSzPts val="3400"/>
                <a:buFont typeface="Arial"/>
                <a:buNone/>
              </a:pPr>
              <a:r>
                <a:rPr b="1" i="0" lang="en-US" sz="3400" u="sng" cap="none" strike="noStrike">
                  <a:solidFill>
                    <a:srgbClr val="F8F8F3"/>
                  </a:solidFill>
                  <a:latin typeface="Raleway"/>
                  <a:ea typeface="Raleway"/>
                  <a:cs typeface="Raleway"/>
                  <a:sym typeface="Raleway"/>
                </a:rPr>
                <a:t>Twitter</a:t>
              </a:r>
              <a:endParaRPr b="1" i="0" sz="1400" u="sng" cap="none" strike="noStrike">
                <a:solidFill>
                  <a:srgbClr val="000000"/>
                </a:solidFill>
                <a:latin typeface="Raleway"/>
                <a:ea typeface="Raleway"/>
                <a:cs typeface="Raleway"/>
                <a:sym typeface="Raleway"/>
              </a:endParaRPr>
            </a:p>
          </p:txBody>
        </p:sp>
        <p:sp>
          <p:nvSpPr>
            <p:cNvPr id="653" name="Google Shape;653;p57"/>
            <p:cNvSpPr txBox="1"/>
            <p:nvPr/>
          </p:nvSpPr>
          <p:spPr>
            <a:xfrm>
              <a:off x="0" y="804179"/>
              <a:ext cx="8628300" cy="5811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2600"/>
                <a:buFont typeface="Arial"/>
                <a:buNone/>
              </a:pPr>
              <a:r>
                <a:t/>
              </a:r>
              <a:endParaRPr i="0" sz="1400" u="none" cap="none" strike="noStrike">
                <a:solidFill>
                  <a:srgbClr val="000000"/>
                </a:solidFill>
                <a:latin typeface="Raleway"/>
                <a:ea typeface="Raleway"/>
                <a:cs typeface="Raleway"/>
                <a:sym typeface="Raleway"/>
              </a:endParaRPr>
            </a:p>
          </p:txBody>
        </p:sp>
      </p:grpSp>
      <p:grpSp>
        <p:nvGrpSpPr>
          <p:cNvPr id="654" name="Google Shape;654;p57"/>
          <p:cNvGrpSpPr/>
          <p:nvPr/>
        </p:nvGrpSpPr>
        <p:grpSpPr>
          <a:xfrm>
            <a:off x="9726637" y="5559256"/>
            <a:ext cx="5440143" cy="912255"/>
            <a:chOff x="0" y="-76200"/>
            <a:chExt cx="8628300" cy="1461479"/>
          </a:xfrm>
        </p:grpSpPr>
        <p:sp>
          <p:nvSpPr>
            <p:cNvPr id="655" name="Google Shape;655;p57"/>
            <p:cNvSpPr txBox="1"/>
            <p:nvPr/>
          </p:nvSpPr>
          <p:spPr>
            <a:xfrm>
              <a:off x="0" y="-76200"/>
              <a:ext cx="8628300" cy="7392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000000"/>
                </a:buClr>
                <a:buSzPts val="3400"/>
                <a:buFont typeface="Arial"/>
                <a:buNone/>
              </a:pPr>
              <a:r>
                <a:rPr b="1" i="0" lang="en-US" sz="3400" u="sng" cap="none" strike="noStrike">
                  <a:solidFill>
                    <a:srgbClr val="F8F8F3"/>
                  </a:solidFill>
                  <a:latin typeface="Raleway"/>
                  <a:ea typeface="Raleway"/>
                  <a:cs typeface="Raleway"/>
                  <a:sym typeface="Raleway"/>
                </a:rPr>
                <a:t>Website</a:t>
              </a:r>
              <a:r>
                <a:rPr b="1" i="0" lang="en-US" sz="3400" u="sng" cap="none" strike="noStrike">
                  <a:solidFill>
                    <a:srgbClr val="F8F8F3"/>
                  </a:solidFill>
                  <a:latin typeface="Montserrat"/>
                  <a:ea typeface="Montserrat"/>
                  <a:cs typeface="Montserrat"/>
                  <a:sym typeface="Montserrat"/>
                </a:rPr>
                <a:t> </a:t>
              </a:r>
              <a:endParaRPr b="1" i="0" sz="1400" u="sng" cap="none" strike="noStrike">
                <a:solidFill>
                  <a:srgbClr val="000000"/>
                </a:solidFill>
                <a:latin typeface="Montserrat"/>
                <a:ea typeface="Montserrat"/>
                <a:cs typeface="Montserrat"/>
                <a:sym typeface="Montserrat"/>
              </a:endParaRPr>
            </a:p>
          </p:txBody>
        </p:sp>
        <p:sp>
          <p:nvSpPr>
            <p:cNvPr id="656" name="Google Shape;656;p57"/>
            <p:cNvSpPr txBox="1"/>
            <p:nvPr/>
          </p:nvSpPr>
          <p:spPr>
            <a:xfrm>
              <a:off x="0" y="804179"/>
              <a:ext cx="8628300" cy="5811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2600"/>
                <a:buFont typeface="Arial"/>
                <a:buNone/>
              </a:pPr>
              <a:r>
                <a:t/>
              </a:r>
              <a:endParaRPr i="0" sz="1400" u="none" cap="none" strike="noStrike">
                <a:solidFill>
                  <a:srgbClr val="000000"/>
                </a:solidFill>
                <a:latin typeface="Raleway"/>
                <a:ea typeface="Raleway"/>
                <a:cs typeface="Raleway"/>
                <a:sym typeface="Raleway"/>
              </a:endParaRPr>
            </a:p>
          </p:txBody>
        </p:sp>
      </p:grpSp>
      <p:grpSp>
        <p:nvGrpSpPr>
          <p:cNvPr id="657" name="Google Shape;657;p57"/>
          <p:cNvGrpSpPr/>
          <p:nvPr/>
        </p:nvGrpSpPr>
        <p:grpSpPr>
          <a:xfrm>
            <a:off x="9726637" y="8078739"/>
            <a:ext cx="5440143" cy="912255"/>
            <a:chOff x="0" y="-76200"/>
            <a:chExt cx="8628300" cy="1461479"/>
          </a:xfrm>
        </p:grpSpPr>
        <p:sp>
          <p:nvSpPr>
            <p:cNvPr id="658" name="Google Shape;658;p57"/>
            <p:cNvSpPr txBox="1"/>
            <p:nvPr/>
          </p:nvSpPr>
          <p:spPr>
            <a:xfrm>
              <a:off x="0" y="-76200"/>
              <a:ext cx="8628300" cy="7392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000000"/>
                </a:buClr>
                <a:buSzPts val="3400"/>
                <a:buFont typeface="Arial"/>
                <a:buNone/>
              </a:pPr>
              <a:r>
                <a:rPr b="1" i="0" lang="en-US" sz="3400" u="sng" cap="none" strike="noStrike">
                  <a:solidFill>
                    <a:srgbClr val="F8F8F3"/>
                  </a:solidFill>
                  <a:latin typeface="Raleway"/>
                  <a:ea typeface="Raleway"/>
                  <a:cs typeface="Raleway"/>
                  <a:sym typeface="Raleway"/>
                </a:rPr>
                <a:t>Email</a:t>
              </a:r>
              <a:endParaRPr b="1" i="0" sz="1400" u="sng" cap="none" strike="noStrike">
                <a:solidFill>
                  <a:srgbClr val="000000"/>
                </a:solidFill>
                <a:latin typeface="Raleway"/>
                <a:ea typeface="Raleway"/>
                <a:cs typeface="Raleway"/>
                <a:sym typeface="Raleway"/>
              </a:endParaRPr>
            </a:p>
          </p:txBody>
        </p:sp>
        <p:sp>
          <p:nvSpPr>
            <p:cNvPr id="659" name="Google Shape;659;p57"/>
            <p:cNvSpPr txBox="1"/>
            <p:nvPr/>
          </p:nvSpPr>
          <p:spPr>
            <a:xfrm>
              <a:off x="0" y="804179"/>
              <a:ext cx="8628300" cy="5811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2600"/>
                <a:buFont typeface="Arial"/>
                <a:buNone/>
              </a:pPr>
              <a:r>
                <a:t/>
              </a:r>
              <a:endParaRPr b="0" i="0" sz="2600" u="none" cap="none" strike="noStrike">
                <a:solidFill>
                  <a:srgbClr val="F8F8F3"/>
                </a:solidFill>
                <a:latin typeface="Raleway"/>
                <a:ea typeface="Raleway"/>
                <a:cs typeface="Raleway"/>
                <a:sym typeface="Raleway"/>
              </a:endParaRPr>
            </a:p>
            <a:p>
              <a:pPr indent="0" lvl="0" marL="0" marR="0" rtl="0" algn="l">
                <a:lnSpc>
                  <a:spcPct val="150000"/>
                </a:lnSpc>
                <a:spcBef>
                  <a:spcPts val="0"/>
                </a:spcBef>
                <a:spcAft>
                  <a:spcPts val="0"/>
                </a:spcAft>
                <a:buClr>
                  <a:srgbClr val="000000"/>
                </a:buClr>
                <a:buSzPts val="2600"/>
                <a:buFont typeface="Arial"/>
                <a:buNone/>
              </a:pPr>
              <a:r>
                <a:t/>
              </a:r>
              <a:endParaRPr b="0" i="0" sz="2600" u="none" cap="none" strike="noStrike">
                <a:solidFill>
                  <a:srgbClr val="F8F8F3"/>
                </a:solidFill>
                <a:latin typeface="Raleway"/>
                <a:ea typeface="Raleway"/>
                <a:cs typeface="Raleway"/>
                <a:sym typeface="Raleway"/>
              </a:endParaRPr>
            </a:p>
          </p:txBody>
        </p:sp>
      </p:grpSp>
      <p:sp>
        <p:nvSpPr>
          <p:cNvPr id="660" name="Google Shape;660;p57"/>
          <p:cNvSpPr/>
          <p:nvPr/>
        </p:nvSpPr>
        <p:spPr>
          <a:xfrm>
            <a:off x="7009352" y="5064108"/>
            <a:ext cx="1827900" cy="1809600"/>
          </a:xfrm>
          <a:prstGeom prst="ellipse">
            <a:avLst/>
          </a:prstGeom>
          <a:solidFill>
            <a:srgbClr val="FFFFFF"/>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661" name="Google Shape;661;p57"/>
          <p:cNvSpPr/>
          <p:nvPr/>
        </p:nvSpPr>
        <p:spPr>
          <a:xfrm>
            <a:off x="7009352" y="7716032"/>
            <a:ext cx="1827900" cy="1809600"/>
          </a:xfrm>
          <a:prstGeom prst="ellipse">
            <a:avLst/>
          </a:prstGeom>
          <a:solidFill>
            <a:srgbClr val="FFFFFF"/>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662" name="Google Shape;662;p57"/>
          <p:cNvPicPr preferRelativeResize="0"/>
          <p:nvPr/>
        </p:nvPicPr>
        <p:blipFill rotWithShape="1">
          <a:blip r:embed="rId5">
            <a:alphaModFix/>
          </a:blip>
          <a:srcRect b="0" l="0" r="0" t="0"/>
          <a:stretch/>
        </p:blipFill>
        <p:spPr>
          <a:xfrm>
            <a:off x="7258755" y="5311007"/>
            <a:ext cx="1329467" cy="1316047"/>
          </a:xfrm>
          <a:prstGeom prst="rect">
            <a:avLst/>
          </a:prstGeom>
          <a:noFill/>
          <a:ln>
            <a:noFill/>
          </a:ln>
        </p:spPr>
      </p:pic>
      <p:pic>
        <p:nvPicPr>
          <p:cNvPr id="663" name="Google Shape;663;p57"/>
          <p:cNvPicPr preferRelativeResize="0"/>
          <p:nvPr/>
        </p:nvPicPr>
        <p:blipFill rotWithShape="1">
          <a:blip r:embed="rId6">
            <a:alphaModFix/>
          </a:blip>
          <a:srcRect b="0" l="0" r="0" t="0"/>
          <a:stretch/>
        </p:blipFill>
        <p:spPr>
          <a:xfrm>
            <a:off x="7344788" y="8229960"/>
            <a:ext cx="1157384" cy="78198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18"/>
          <p:cNvPicPr preferRelativeResize="0"/>
          <p:nvPr/>
        </p:nvPicPr>
        <p:blipFill rotWithShape="1">
          <a:blip r:embed="rId3">
            <a:alphaModFix/>
          </a:blip>
          <a:srcRect b="0" l="27814" r="50566" t="32427"/>
          <a:stretch/>
        </p:blipFill>
        <p:spPr>
          <a:xfrm>
            <a:off x="-1402387" y="-325560"/>
            <a:ext cx="2458196" cy="10938121"/>
          </a:xfrm>
          <a:prstGeom prst="rect">
            <a:avLst/>
          </a:prstGeom>
          <a:noFill/>
          <a:ln>
            <a:noFill/>
          </a:ln>
        </p:spPr>
      </p:pic>
      <p:sp>
        <p:nvSpPr>
          <p:cNvPr id="135" name="Google Shape;135;p18"/>
          <p:cNvSpPr/>
          <p:nvPr/>
        </p:nvSpPr>
        <p:spPr>
          <a:xfrm>
            <a:off x="-234113" y="-495300"/>
            <a:ext cx="762000" cy="112776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8"/>
          <p:cNvSpPr/>
          <p:nvPr/>
        </p:nvSpPr>
        <p:spPr>
          <a:xfrm rot="10800000">
            <a:off x="15402775" y="468959"/>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7" name="Google Shape;137;p18"/>
          <p:cNvGrpSpPr/>
          <p:nvPr/>
        </p:nvGrpSpPr>
        <p:grpSpPr>
          <a:xfrm>
            <a:off x="1340555" y="1494373"/>
            <a:ext cx="11377322" cy="5247634"/>
            <a:chOff x="-290919" y="-1940053"/>
            <a:chExt cx="9919200" cy="6996845"/>
          </a:xfrm>
        </p:grpSpPr>
        <p:sp>
          <p:nvSpPr>
            <p:cNvPr id="138" name="Google Shape;138;p18"/>
            <p:cNvSpPr txBox="1"/>
            <p:nvPr/>
          </p:nvSpPr>
          <p:spPr>
            <a:xfrm>
              <a:off x="-290919" y="-1940053"/>
              <a:ext cx="9919200" cy="1231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000000"/>
                  </a:solidFill>
                  <a:latin typeface="Raleway"/>
                  <a:ea typeface="Raleway"/>
                  <a:cs typeface="Raleway"/>
                  <a:sym typeface="Raleway"/>
                </a:rPr>
                <a:t>norms</a:t>
              </a:r>
              <a:endParaRPr>
                <a:latin typeface="Raleway"/>
                <a:ea typeface="Raleway"/>
                <a:cs typeface="Raleway"/>
                <a:sym typeface="Raleway"/>
              </a:endParaRPr>
            </a:p>
          </p:txBody>
        </p:sp>
        <p:sp>
          <p:nvSpPr>
            <p:cNvPr id="139" name="Google Shape;139;p18"/>
            <p:cNvSpPr txBox="1"/>
            <p:nvPr/>
          </p:nvSpPr>
          <p:spPr>
            <a:xfrm>
              <a:off x="-290919" y="-197108"/>
              <a:ext cx="9919200" cy="5253900"/>
            </a:xfrm>
            <a:prstGeom prst="rect">
              <a:avLst/>
            </a:prstGeom>
            <a:noFill/>
            <a:ln>
              <a:noFill/>
            </a:ln>
          </p:spPr>
          <p:txBody>
            <a:bodyPr anchorCtr="0" anchor="t" bIns="0" lIns="0" spcFirstLastPara="1" rIns="0" wrap="square" tIns="0">
              <a:spAutoFit/>
            </a:bodyPr>
            <a:lstStyle/>
            <a:p>
              <a:pPr indent="-457200" lvl="0" marL="457200" marR="0" rtl="0" algn="l">
                <a:spcBef>
                  <a:spcPts val="0"/>
                </a:spcBef>
                <a:spcAft>
                  <a:spcPts val="0"/>
                </a:spcAft>
                <a:buClr>
                  <a:srgbClr val="000000"/>
                </a:buClr>
                <a:buSzPts val="3200"/>
                <a:buFont typeface="Arial"/>
                <a:buChar char="•"/>
              </a:pPr>
              <a:r>
                <a:rPr b="0" i="0" lang="en-US" sz="3200" u="none" cap="none" strike="noStrike">
                  <a:solidFill>
                    <a:srgbClr val="000000"/>
                  </a:solidFill>
                  <a:latin typeface="Calibri"/>
                  <a:ea typeface="Calibri"/>
                  <a:cs typeface="Calibri"/>
                  <a:sym typeface="Calibri"/>
                </a:rPr>
                <a:t>We may mute you to avoid background noise.</a:t>
              </a:r>
              <a:endParaRPr/>
            </a:p>
            <a:p>
              <a:pPr indent="-457200" lvl="0" marL="457200" marR="0" rtl="0" algn="l">
                <a:spcBef>
                  <a:spcPts val="0"/>
                </a:spcBef>
                <a:spcAft>
                  <a:spcPts val="0"/>
                </a:spcAft>
                <a:buClr>
                  <a:srgbClr val="000000"/>
                </a:buClr>
                <a:buSzPts val="3200"/>
                <a:buFont typeface="Arial"/>
                <a:buChar char="•"/>
              </a:pPr>
              <a:r>
                <a:rPr b="0" i="0" lang="en-US" sz="3200" u="none" cap="none" strike="noStrike">
                  <a:solidFill>
                    <a:srgbClr val="000000"/>
                  </a:solidFill>
                  <a:latin typeface="Calibri"/>
                  <a:ea typeface="Calibri"/>
                  <a:cs typeface="Calibri"/>
                  <a:sym typeface="Calibri"/>
                </a:rPr>
                <a:t>You will need access to Google Drive for a shared notes document.</a:t>
              </a:r>
              <a:endParaRPr/>
            </a:p>
            <a:p>
              <a:pPr indent="-457200" lvl="0" marL="457200" marR="0" rtl="0" algn="l">
                <a:spcBef>
                  <a:spcPts val="0"/>
                </a:spcBef>
                <a:spcAft>
                  <a:spcPts val="0"/>
                </a:spcAft>
                <a:buClr>
                  <a:srgbClr val="000000"/>
                </a:buClr>
                <a:buSzPts val="3200"/>
                <a:buFont typeface="Arial"/>
                <a:buChar char="•"/>
              </a:pPr>
              <a:r>
                <a:rPr b="0" i="0" lang="en-US" sz="3200" u="none" cap="none" strike="noStrike">
                  <a:solidFill>
                    <a:srgbClr val="000000"/>
                  </a:solidFill>
                  <a:latin typeface="Calibri"/>
                  <a:ea typeface="Calibri"/>
                  <a:cs typeface="Calibri"/>
                  <a:sym typeface="Calibri"/>
                </a:rPr>
                <a:t>Reflection &amp; discussion are integral to individual &amp; organizational learning; today’s activities will center on these activities.</a:t>
              </a:r>
              <a:endParaRPr/>
            </a:p>
            <a:p>
              <a:pPr indent="-457200" lvl="1" marL="914400" marR="0" rtl="0" algn="l">
                <a:spcBef>
                  <a:spcPts val="0"/>
                </a:spcBef>
                <a:spcAft>
                  <a:spcPts val="0"/>
                </a:spcAft>
                <a:buClr>
                  <a:srgbClr val="000000"/>
                </a:buClr>
                <a:buSzPts val="3200"/>
                <a:buFont typeface="Arial"/>
                <a:buChar char="•"/>
              </a:pPr>
              <a:r>
                <a:rPr b="0" i="0" lang="en-US" sz="3200" u="none" cap="none" strike="noStrike">
                  <a:solidFill>
                    <a:srgbClr val="000000"/>
                  </a:solidFill>
                  <a:latin typeface="Calibri"/>
                  <a:ea typeface="Calibri"/>
                  <a:cs typeface="Calibri"/>
                  <a:sym typeface="Calibri"/>
                </a:rPr>
                <a:t>Type questions into the chat to the host; we’ll revisit them periodically. </a:t>
              </a:r>
              <a:endParaRPr/>
            </a:p>
            <a:p>
              <a:pPr indent="-457200" lvl="1" marL="914400" marR="0" rtl="0" algn="l">
                <a:spcBef>
                  <a:spcPts val="0"/>
                </a:spcBef>
                <a:spcAft>
                  <a:spcPts val="0"/>
                </a:spcAft>
                <a:buClr>
                  <a:srgbClr val="000000"/>
                </a:buClr>
                <a:buSzPts val="3200"/>
                <a:buFont typeface="Arial"/>
                <a:buChar char="•"/>
              </a:pPr>
              <a:r>
                <a:rPr b="0" i="0" lang="en-US" sz="3200" u="none" cap="none" strike="noStrike">
                  <a:solidFill>
                    <a:srgbClr val="000000"/>
                  </a:solidFill>
                  <a:latin typeface="Calibri"/>
                  <a:ea typeface="Calibri"/>
                  <a:cs typeface="Calibri"/>
                  <a:sym typeface="Calibri"/>
                </a:rPr>
                <a:t>We will use break out rooms for two short discussions.</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19"/>
          <p:cNvPicPr preferRelativeResize="0"/>
          <p:nvPr/>
        </p:nvPicPr>
        <p:blipFill rotWithShape="1">
          <a:blip r:embed="rId3">
            <a:alphaModFix/>
          </a:blip>
          <a:srcRect b="0" l="30024" r="53428" t="0"/>
          <a:stretch/>
        </p:blipFill>
        <p:spPr>
          <a:xfrm rot="5400000">
            <a:off x="7961381" y="-10333121"/>
            <a:ext cx="2365241" cy="20348816"/>
          </a:xfrm>
          <a:prstGeom prst="rect">
            <a:avLst/>
          </a:prstGeom>
          <a:noFill/>
          <a:ln>
            <a:noFill/>
          </a:ln>
        </p:spPr>
      </p:pic>
      <p:sp>
        <p:nvSpPr>
          <p:cNvPr id="145" name="Google Shape;145;p19"/>
          <p:cNvSpPr/>
          <p:nvPr/>
        </p:nvSpPr>
        <p:spPr>
          <a:xfrm>
            <a:off x="-1638300" y="-733999"/>
            <a:ext cx="21640800" cy="11430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9"/>
          <p:cNvSpPr/>
          <p:nvPr/>
        </p:nvSpPr>
        <p:spPr>
          <a:xfrm rot="10800000">
            <a:off x="16204030" y="686413"/>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9"/>
          <p:cNvSpPr txBox="1"/>
          <p:nvPr/>
        </p:nvSpPr>
        <p:spPr>
          <a:xfrm>
            <a:off x="732150" y="1824425"/>
            <a:ext cx="17277000" cy="877200"/>
          </a:xfrm>
          <a:prstGeom prst="rect">
            <a:avLst/>
          </a:prstGeom>
          <a:noFill/>
          <a:ln>
            <a:noFill/>
          </a:ln>
        </p:spPr>
        <p:txBody>
          <a:bodyPr anchorCtr="0" anchor="t" bIns="0" lIns="0" spcFirstLastPara="1" rIns="0" wrap="square" tIns="0">
            <a:spAutoFit/>
          </a:bodyPr>
          <a:lstStyle/>
          <a:p>
            <a:pPr indent="0" lvl="0" marL="0" marR="0" rtl="0" algn="l">
              <a:lnSpc>
                <a:spcPct val="131005"/>
              </a:lnSpc>
              <a:spcBef>
                <a:spcPts val="0"/>
              </a:spcBef>
              <a:spcAft>
                <a:spcPts val="0"/>
              </a:spcAft>
              <a:buNone/>
            </a:pPr>
            <a:r>
              <a:rPr b="1" lang="en-US" sz="5699">
                <a:solidFill>
                  <a:schemeClr val="dk1"/>
                </a:solidFill>
                <a:latin typeface="Raleway"/>
                <a:ea typeface="Raleway"/>
                <a:cs typeface="Raleway"/>
                <a:sym typeface="Raleway"/>
              </a:rPr>
              <a:t>group behaviors</a:t>
            </a:r>
            <a:endParaRPr i="1" sz="3600">
              <a:solidFill>
                <a:schemeClr val="dk1"/>
              </a:solidFill>
              <a:latin typeface="Raleway"/>
              <a:ea typeface="Raleway"/>
              <a:cs typeface="Raleway"/>
              <a:sym typeface="Raleway"/>
            </a:endParaRPr>
          </a:p>
        </p:txBody>
      </p:sp>
      <p:sp>
        <p:nvSpPr>
          <p:cNvPr id="148" name="Google Shape;148;p19"/>
          <p:cNvSpPr txBox="1"/>
          <p:nvPr/>
        </p:nvSpPr>
        <p:spPr>
          <a:xfrm>
            <a:off x="1441495" y="4538180"/>
            <a:ext cx="5410800" cy="36942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US" sz="4000" u="none" cap="none" strike="noStrike">
                <a:solidFill>
                  <a:srgbClr val="000000"/>
                </a:solidFill>
                <a:latin typeface="Calibri"/>
                <a:ea typeface="Calibri"/>
                <a:cs typeface="Calibri"/>
                <a:sym typeface="Calibri"/>
              </a:rPr>
              <a:t>Cooperating</a:t>
            </a:r>
            <a:endParaRPr/>
          </a:p>
          <a:p>
            <a:pPr indent="0" lvl="0" marL="0" marR="0" rtl="0" algn="l">
              <a:spcBef>
                <a:spcPts val="0"/>
              </a:spcBef>
              <a:spcAft>
                <a:spcPts val="0"/>
              </a:spcAft>
              <a:buNone/>
            </a:pPr>
            <a:r>
              <a:rPr b="0" i="0" lang="en-US" sz="4000" u="none" cap="none" strike="noStrike">
                <a:solidFill>
                  <a:srgbClr val="000000"/>
                </a:solidFill>
                <a:latin typeface="Calibri"/>
                <a:ea typeface="Calibri"/>
                <a:cs typeface="Calibri"/>
                <a:sym typeface="Calibri"/>
              </a:rPr>
              <a:t>Clarifying</a:t>
            </a:r>
            <a:endParaRPr/>
          </a:p>
          <a:p>
            <a:pPr indent="0" lvl="0" marL="0" marR="0" rtl="0" algn="l">
              <a:spcBef>
                <a:spcPts val="0"/>
              </a:spcBef>
              <a:spcAft>
                <a:spcPts val="0"/>
              </a:spcAft>
              <a:buNone/>
            </a:pPr>
            <a:r>
              <a:rPr b="0" i="0" lang="en-US" sz="4000" u="none" cap="none" strike="noStrike">
                <a:solidFill>
                  <a:srgbClr val="000000"/>
                </a:solidFill>
                <a:latin typeface="Calibri"/>
                <a:ea typeface="Calibri"/>
                <a:cs typeface="Calibri"/>
                <a:sym typeface="Calibri"/>
              </a:rPr>
              <a:t>Inspiring</a:t>
            </a:r>
            <a:endParaRPr/>
          </a:p>
          <a:p>
            <a:pPr indent="0" lvl="0" marL="0" marR="0" rtl="0" algn="l">
              <a:spcBef>
                <a:spcPts val="0"/>
              </a:spcBef>
              <a:spcAft>
                <a:spcPts val="0"/>
              </a:spcAft>
              <a:buNone/>
            </a:pPr>
            <a:r>
              <a:rPr b="0" i="0" lang="en-US" sz="4000" u="none" cap="none" strike="noStrike">
                <a:solidFill>
                  <a:srgbClr val="000000"/>
                </a:solidFill>
                <a:latin typeface="Calibri"/>
                <a:ea typeface="Calibri"/>
                <a:cs typeface="Calibri"/>
                <a:sym typeface="Calibri"/>
              </a:rPr>
              <a:t>Harmonizing</a:t>
            </a:r>
            <a:endParaRPr/>
          </a:p>
          <a:p>
            <a:pPr indent="0" lvl="0" marL="0" marR="0" rtl="0" algn="l">
              <a:spcBef>
                <a:spcPts val="0"/>
              </a:spcBef>
              <a:spcAft>
                <a:spcPts val="0"/>
              </a:spcAft>
              <a:buNone/>
            </a:pPr>
            <a:r>
              <a:rPr b="0" i="0" lang="en-US" sz="4000" u="none" cap="none" strike="noStrike">
                <a:solidFill>
                  <a:srgbClr val="000000"/>
                </a:solidFill>
                <a:latin typeface="Calibri"/>
                <a:ea typeface="Calibri"/>
                <a:cs typeface="Calibri"/>
                <a:sym typeface="Calibri"/>
              </a:rPr>
              <a:t>Risk Taking</a:t>
            </a:r>
            <a:endParaRPr/>
          </a:p>
          <a:p>
            <a:pPr indent="0" lvl="0" marL="0" marR="0" rtl="0" algn="l">
              <a:spcBef>
                <a:spcPts val="0"/>
              </a:spcBef>
              <a:spcAft>
                <a:spcPts val="0"/>
              </a:spcAft>
              <a:buNone/>
            </a:pPr>
            <a:r>
              <a:rPr b="0" i="0" lang="en-US" sz="4000" u="none" cap="none" strike="noStrike">
                <a:solidFill>
                  <a:srgbClr val="000000"/>
                </a:solidFill>
                <a:latin typeface="Calibri"/>
                <a:ea typeface="Calibri"/>
                <a:cs typeface="Calibri"/>
                <a:sym typeface="Calibri"/>
              </a:rPr>
              <a:t>Process Checking</a:t>
            </a:r>
            <a:endParaRPr/>
          </a:p>
        </p:txBody>
      </p:sp>
      <p:sp>
        <p:nvSpPr>
          <p:cNvPr id="149" name="Google Shape;149;p19"/>
          <p:cNvSpPr txBox="1"/>
          <p:nvPr/>
        </p:nvSpPr>
        <p:spPr>
          <a:xfrm>
            <a:off x="10062981" y="4510966"/>
            <a:ext cx="5410800" cy="36942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US" sz="4000" u="none" cap="none" strike="noStrike">
                <a:solidFill>
                  <a:srgbClr val="000000"/>
                </a:solidFill>
                <a:latin typeface="Calibri"/>
                <a:ea typeface="Calibri"/>
                <a:cs typeface="Calibri"/>
                <a:sym typeface="Calibri"/>
              </a:rPr>
              <a:t>Dominating</a:t>
            </a:r>
            <a:endParaRPr/>
          </a:p>
          <a:p>
            <a:pPr indent="0" lvl="0" marL="0" marR="0" rtl="0" algn="l">
              <a:spcBef>
                <a:spcPts val="0"/>
              </a:spcBef>
              <a:spcAft>
                <a:spcPts val="0"/>
              </a:spcAft>
              <a:buNone/>
            </a:pPr>
            <a:r>
              <a:rPr b="0" i="0" lang="en-US" sz="4000" u="none" cap="none" strike="noStrike">
                <a:solidFill>
                  <a:srgbClr val="000000"/>
                </a:solidFill>
                <a:latin typeface="Calibri"/>
                <a:ea typeface="Calibri"/>
                <a:cs typeface="Calibri"/>
                <a:sym typeface="Calibri"/>
              </a:rPr>
              <a:t>Rushing</a:t>
            </a:r>
            <a:endParaRPr/>
          </a:p>
          <a:p>
            <a:pPr indent="0" lvl="0" marL="0" marR="0" rtl="0" algn="l">
              <a:spcBef>
                <a:spcPts val="0"/>
              </a:spcBef>
              <a:spcAft>
                <a:spcPts val="0"/>
              </a:spcAft>
              <a:buNone/>
            </a:pPr>
            <a:r>
              <a:rPr b="0" i="0" lang="en-US" sz="4000" u="none" cap="none" strike="noStrike">
                <a:solidFill>
                  <a:srgbClr val="000000"/>
                </a:solidFill>
                <a:latin typeface="Calibri"/>
                <a:ea typeface="Calibri"/>
                <a:cs typeface="Calibri"/>
                <a:sym typeface="Calibri"/>
              </a:rPr>
              <a:t>Withdrawing</a:t>
            </a:r>
            <a:endParaRPr/>
          </a:p>
          <a:p>
            <a:pPr indent="0" lvl="0" marL="0" marR="0" rtl="0" algn="l">
              <a:spcBef>
                <a:spcPts val="0"/>
              </a:spcBef>
              <a:spcAft>
                <a:spcPts val="0"/>
              </a:spcAft>
              <a:buNone/>
            </a:pPr>
            <a:r>
              <a:rPr b="0" i="0" lang="en-US" sz="4000" u="none" cap="none" strike="noStrike">
                <a:solidFill>
                  <a:srgbClr val="000000"/>
                </a:solidFill>
                <a:latin typeface="Calibri"/>
                <a:ea typeface="Calibri"/>
                <a:cs typeface="Calibri"/>
                <a:sym typeface="Calibri"/>
              </a:rPr>
              <a:t>Discounting</a:t>
            </a:r>
            <a:endParaRPr/>
          </a:p>
          <a:p>
            <a:pPr indent="0" lvl="0" marL="0" marR="0" rtl="0" algn="l">
              <a:spcBef>
                <a:spcPts val="0"/>
              </a:spcBef>
              <a:spcAft>
                <a:spcPts val="0"/>
              </a:spcAft>
              <a:buNone/>
            </a:pPr>
            <a:r>
              <a:rPr b="0" i="0" lang="en-US" sz="4000" u="none" cap="none" strike="noStrike">
                <a:solidFill>
                  <a:srgbClr val="000000"/>
                </a:solidFill>
                <a:latin typeface="Calibri"/>
                <a:ea typeface="Calibri"/>
                <a:cs typeface="Calibri"/>
                <a:sym typeface="Calibri"/>
              </a:rPr>
              <a:t>Digressing</a:t>
            </a:r>
            <a:endParaRPr/>
          </a:p>
          <a:p>
            <a:pPr indent="0" lvl="0" marL="0" marR="0" rtl="0" algn="l">
              <a:spcBef>
                <a:spcPts val="0"/>
              </a:spcBef>
              <a:spcAft>
                <a:spcPts val="0"/>
              </a:spcAft>
              <a:buNone/>
            </a:pPr>
            <a:r>
              <a:rPr b="0" i="0" lang="en-US" sz="4000" u="none" cap="none" strike="noStrike">
                <a:solidFill>
                  <a:srgbClr val="000000"/>
                </a:solidFill>
                <a:latin typeface="Calibri"/>
                <a:ea typeface="Calibri"/>
                <a:cs typeface="Calibri"/>
                <a:sym typeface="Calibri"/>
              </a:rPr>
              <a:t>Blocking</a:t>
            </a:r>
            <a:endParaRPr/>
          </a:p>
        </p:txBody>
      </p:sp>
      <p:sp>
        <p:nvSpPr>
          <p:cNvPr id="150" name="Google Shape;150;p19"/>
          <p:cNvSpPr txBox="1"/>
          <p:nvPr/>
        </p:nvSpPr>
        <p:spPr>
          <a:xfrm>
            <a:off x="1419724" y="3154675"/>
            <a:ext cx="5410800" cy="92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5400" u="none" cap="none" strike="noStrike">
                <a:solidFill>
                  <a:srgbClr val="265074"/>
                </a:solidFill>
                <a:latin typeface="Calibri"/>
                <a:ea typeface="Calibri"/>
                <a:cs typeface="Calibri"/>
                <a:sym typeface="Calibri"/>
              </a:rPr>
              <a:t>CONSTRUCTIVE</a:t>
            </a:r>
            <a:endParaRPr>
              <a:solidFill>
                <a:srgbClr val="265074"/>
              </a:solidFill>
            </a:endParaRPr>
          </a:p>
        </p:txBody>
      </p:sp>
      <p:sp>
        <p:nvSpPr>
          <p:cNvPr id="151" name="Google Shape;151;p19"/>
          <p:cNvSpPr txBox="1"/>
          <p:nvPr/>
        </p:nvSpPr>
        <p:spPr>
          <a:xfrm>
            <a:off x="9785050" y="3154675"/>
            <a:ext cx="5410800" cy="92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5400">
                <a:solidFill>
                  <a:srgbClr val="265074"/>
                </a:solidFill>
                <a:latin typeface="Calibri"/>
                <a:ea typeface="Calibri"/>
                <a:cs typeface="Calibri"/>
                <a:sym typeface="Calibri"/>
              </a:rPr>
              <a:t>DESTRUCTIVE</a:t>
            </a:r>
            <a:endParaRPr>
              <a:solidFill>
                <a:srgbClr val="265074"/>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55" name="Shape 155"/>
        <p:cNvGrpSpPr/>
        <p:nvPr/>
      </p:nvGrpSpPr>
      <p:grpSpPr>
        <a:xfrm>
          <a:off x="0" y="0"/>
          <a:ext cx="0" cy="0"/>
          <a:chOff x="0" y="0"/>
          <a:chExt cx="0" cy="0"/>
        </a:xfrm>
      </p:grpSpPr>
      <p:sp>
        <p:nvSpPr>
          <p:cNvPr id="156" name="Google Shape;156;p20"/>
          <p:cNvSpPr txBox="1"/>
          <p:nvPr/>
        </p:nvSpPr>
        <p:spPr>
          <a:xfrm>
            <a:off x="2989400" y="4039600"/>
            <a:ext cx="13584000" cy="1308300"/>
          </a:xfrm>
          <a:prstGeom prst="rect">
            <a:avLst/>
          </a:prstGeom>
          <a:noFill/>
          <a:ln>
            <a:noFill/>
          </a:ln>
        </p:spPr>
        <p:txBody>
          <a:bodyPr anchorCtr="0" anchor="t" bIns="0" lIns="0" spcFirstLastPara="1" rIns="0" wrap="square" tIns="0">
            <a:spAutoFit/>
          </a:bodyPr>
          <a:lstStyle/>
          <a:p>
            <a:pPr indent="0" lvl="0" marL="0" marR="0" rtl="0" algn="l">
              <a:lnSpc>
                <a:spcPct val="131000"/>
              </a:lnSpc>
              <a:spcBef>
                <a:spcPts val="0"/>
              </a:spcBef>
              <a:spcAft>
                <a:spcPts val="0"/>
              </a:spcAft>
              <a:buNone/>
            </a:pPr>
            <a:r>
              <a:rPr b="1" lang="en-US" sz="8500">
                <a:solidFill>
                  <a:srgbClr val="1E3D58"/>
                </a:solidFill>
                <a:latin typeface="Raleway"/>
                <a:ea typeface="Raleway"/>
                <a:cs typeface="Raleway"/>
                <a:sym typeface="Raleway"/>
              </a:rPr>
              <a:t>Shared Language</a:t>
            </a:r>
            <a:endParaRPr sz="1700"/>
          </a:p>
        </p:txBody>
      </p:sp>
      <p:sp>
        <p:nvSpPr>
          <p:cNvPr id="157" name="Google Shape;157;p20"/>
          <p:cNvSpPr/>
          <p:nvPr/>
        </p:nvSpPr>
        <p:spPr>
          <a:xfrm>
            <a:off x="0" y="8915614"/>
            <a:ext cx="2885229" cy="684974"/>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1E3D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0"/>
          <p:cNvSpPr/>
          <p:nvPr/>
        </p:nvSpPr>
        <p:spPr>
          <a:xfrm rot="10800000">
            <a:off x="13387971" y="657088"/>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2650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0"/>
          <p:cNvSpPr/>
          <p:nvPr/>
        </p:nvSpPr>
        <p:spPr>
          <a:xfrm>
            <a:off x="16150121" y="657088"/>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2650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21"/>
          <p:cNvPicPr preferRelativeResize="0"/>
          <p:nvPr/>
        </p:nvPicPr>
        <p:blipFill rotWithShape="1">
          <a:blip r:embed="rId3">
            <a:alphaModFix/>
          </a:blip>
          <a:srcRect b="0" l="27814" r="50566" t="32427"/>
          <a:stretch/>
        </p:blipFill>
        <p:spPr>
          <a:xfrm>
            <a:off x="-1322112" y="-325560"/>
            <a:ext cx="2458196" cy="10938121"/>
          </a:xfrm>
          <a:prstGeom prst="rect">
            <a:avLst/>
          </a:prstGeom>
          <a:noFill/>
          <a:ln>
            <a:noFill/>
          </a:ln>
        </p:spPr>
      </p:pic>
      <p:sp>
        <p:nvSpPr>
          <p:cNvPr id="165" name="Google Shape;165;p21"/>
          <p:cNvSpPr/>
          <p:nvPr/>
        </p:nvSpPr>
        <p:spPr>
          <a:xfrm>
            <a:off x="-234113" y="-495300"/>
            <a:ext cx="762000" cy="11277600"/>
          </a:xfrm>
          <a:prstGeom prst="rect">
            <a:avLst/>
          </a:pr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1"/>
          <p:cNvSpPr/>
          <p:nvPr/>
        </p:nvSpPr>
        <p:spPr>
          <a:xfrm rot="10800000">
            <a:off x="15402775" y="468959"/>
            <a:ext cx="2885229" cy="684975"/>
          </a:xfrm>
          <a:custGeom>
            <a:rect b="b" l="l" r="r" t="t"/>
            <a:pathLst>
              <a:path extrusionOk="0" h="408940" w="1722525">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1"/>
          <p:cNvSpPr/>
          <p:nvPr/>
        </p:nvSpPr>
        <p:spPr>
          <a:xfrm>
            <a:off x="1394075" y="-975100"/>
            <a:ext cx="7635900" cy="9060900"/>
          </a:xfrm>
          <a:prstGeom prst="rect">
            <a:avLst/>
          </a:prstGeom>
          <a:solidFill>
            <a:srgbClr val="1E3D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8" name="Google Shape;168;p21"/>
          <p:cNvPicPr preferRelativeResize="0"/>
          <p:nvPr/>
        </p:nvPicPr>
        <p:blipFill rotWithShape="1">
          <a:blip r:embed="rId4">
            <a:alphaModFix/>
          </a:blip>
          <a:srcRect b="0" l="308" r="317" t="0"/>
          <a:stretch/>
        </p:blipFill>
        <p:spPr>
          <a:xfrm>
            <a:off x="9621748" y="1762825"/>
            <a:ext cx="7593827" cy="5731245"/>
          </a:xfrm>
          <a:prstGeom prst="rect">
            <a:avLst/>
          </a:prstGeom>
          <a:noFill/>
          <a:ln>
            <a:noFill/>
          </a:ln>
        </p:spPr>
      </p:pic>
      <p:sp>
        <p:nvSpPr>
          <p:cNvPr id="169" name="Google Shape;169;p21"/>
          <p:cNvSpPr txBox="1"/>
          <p:nvPr/>
        </p:nvSpPr>
        <p:spPr>
          <a:xfrm>
            <a:off x="2490586" y="1659528"/>
            <a:ext cx="5442900" cy="4186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8000">
                <a:solidFill>
                  <a:srgbClr val="F8F8F3"/>
                </a:solidFill>
                <a:latin typeface="Calibri"/>
                <a:ea typeface="Calibri"/>
                <a:cs typeface="Calibri"/>
                <a:sym typeface="Calibri"/>
              </a:rPr>
              <a:t>What does equity mean to you?</a:t>
            </a:r>
            <a:endParaRPr>
              <a:solidFill>
                <a:srgbClr val="F8F8F3"/>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2"/>
          <p:cNvSpPr/>
          <p:nvPr/>
        </p:nvSpPr>
        <p:spPr>
          <a:xfrm>
            <a:off x="0" y="474256"/>
            <a:ext cx="16052700" cy="8479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  </a:t>
            </a:r>
            <a:r>
              <a:rPr b="0" i="0" lang="en-US" sz="49100" u="none" cap="none" strike="noStrike">
                <a:solidFill>
                  <a:schemeClr val="dk1"/>
                </a:solidFill>
                <a:latin typeface="Arial"/>
                <a:ea typeface="Arial"/>
                <a:cs typeface="Arial"/>
                <a:sym typeface="Arial"/>
              </a:rPr>
              <a:t>         </a:t>
            </a: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pic>
        <p:nvPicPr>
          <p:cNvPr id="176" name="Google Shape;176;p22"/>
          <p:cNvPicPr preferRelativeResize="0"/>
          <p:nvPr/>
        </p:nvPicPr>
        <p:blipFill rotWithShape="1">
          <a:blip r:embed="rId3">
            <a:alphaModFix/>
          </a:blip>
          <a:srcRect b="0" l="0" r="0" t="0"/>
          <a:stretch/>
        </p:blipFill>
        <p:spPr>
          <a:xfrm>
            <a:off x="201146" y="1028341"/>
            <a:ext cx="16486653" cy="9144359"/>
          </a:xfrm>
          <a:prstGeom prst="rect">
            <a:avLst/>
          </a:prstGeom>
          <a:noFill/>
          <a:ln>
            <a:noFill/>
          </a:ln>
        </p:spPr>
      </p:pic>
      <p:sp>
        <p:nvSpPr>
          <p:cNvPr id="177" name="Google Shape;177;p22"/>
          <p:cNvSpPr txBox="1"/>
          <p:nvPr/>
        </p:nvSpPr>
        <p:spPr>
          <a:xfrm>
            <a:off x="12801600" y="5829300"/>
            <a:ext cx="4419600" cy="4063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7F7F7F"/>
                </a:solidFill>
                <a:latin typeface="Calibri"/>
                <a:ea typeface="Calibri"/>
                <a:cs typeface="Calibri"/>
                <a:sym typeface="Calibri"/>
              </a:rPr>
              <a:t>*Selected Academic Fields, 1997-2017. Includes students who are citizens or permanent residents and self-identify as African American (non-Hispanic), Hispanic, or American Indian/Alaska Native. Source: U.S Department of Education, Institute of Education Science, National Center for Education Statistics, Integrated Postsecondary Data System. Data were accessed via the National Science Foundation’s online data system.</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8" name="Google Shape;178;p22"/>
          <p:cNvSpPr/>
          <p:nvPr/>
        </p:nvSpPr>
        <p:spPr>
          <a:xfrm>
            <a:off x="1505943" y="51528"/>
            <a:ext cx="15276000" cy="1754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300">
                <a:solidFill>
                  <a:srgbClr val="000000"/>
                </a:solidFill>
                <a:latin typeface="Raleway"/>
                <a:ea typeface="Raleway"/>
                <a:cs typeface="Raleway"/>
                <a:sym typeface="Raleway"/>
              </a:rPr>
              <a:t>Percentages of Doctoral Degrees Awarded Over Time to Black/ African Americans, Hispanic/Latinx, and Native American/ Alaska Natives</a:t>
            </a:r>
            <a:endParaRPr b="1" sz="3300">
              <a:solidFill>
                <a:schemeClr val="dk1"/>
              </a:solidFill>
              <a:latin typeface="Raleway"/>
              <a:ea typeface="Raleway"/>
              <a:cs typeface="Raleway"/>
              <a:sym typeface="Raleway"/>
            </a:endParaRPr>
          </a:p>
          <a:p>
            <a:pPr indent="0" lvl="0" marL="0" marR="0" rtl="0" algn="l">
              <a:spcBef>
                <a:spcPts val="0"/>
              </a:spcBef>
              <a:spcAft>
                <a:spcPts val="0"/>
              </a:spcAft>
              <a:buNone/>
            </a:pPr>
            <a:br>
              <a:rPr lang="en-US" sz="1800">
                <a:solidFill>
                  <a:schemeClr val="dk1"/>
                </a:solidFill>
                <a:latin typeface="Garamond"/>
                <a:ea typeface="Garamond"/>
                <a:cs typeface="Garamond"/>
                <a:sym typeface="Garamond"/>
              </a:rPr>
            </a:br>
            <a:endParaRPr sz="1800">
              <a:solidFill>
                <a:schemeClr val="dk1"/>
              </a:solidFill>
              <a:latin typeface="Garamond"/>
              <a:ea typeface="Garamond"/>
              <a:cs typeface="Garamond"/>
              <a:sym typeface="Garamond"/>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