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461" r:id="rId3"/>
    <p:sldId id="261" r:id="rId4"/>
    <p:sldId id="906" r:id="rId5"/>
    <p:sldId id="480" r:id="rId6"/>
    <p:sldId id="741" r:id="rId7"/>
    <p:sldId id="257" r:id="rId8"/>
  </p:sldIdLst>
  <p:sldSz cx="12192000" cy="6858000"/>
  <p:notesSz cx="6858000" cy="9144000"/>
  <p:defaultTextStyle>
    <a:defPPr>
      <a:defRPr lang="en-US"/>
    </a:defPPr>
    <a:lvl1pPr marL="0" algn="l" defTabSz="914240" rtl="0" eaLnBrk="1" latinLnBrk="0" hangingPunct="1">
      <a:defRPr sz="1800" kern="1200">
        <a:solidFill>
          <a:schemeClr val="tx1"/>
        </a:solidFill>
        <a:latin typeface="+mn-lt"/>
        <a:ea typeface="+mn-ea"/>
        <a:cs typeface="+mn-cs"/>
      </a:defRPr>
    </a:lvl1pPr>
    <a:lvl2pPr marL="457121"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19"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648"/>
    <p:restoredTop sz="94674"/>
  </p:normalViewPr>
  <p:slideViewPr>
    <p:cSldViewPr snapToGrid="0" snapToObjects="1">
      <p:cViewPr varScale="1">
        <p:scale>
          <a:sx n="98" d="100"/>
          <a:sy n="98" d="100"/>
        </p:scale>
        <p:origin x="-112" y="-2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8C4A6-61D7-DA4D-8B84-0811814F3D91}" type="datetimeFigureOut">
              <a:rPr lang="en-US" smtClean="0"/>
              <a:t>6/24/20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6C329-B00F-D24F-81AA-A7AF7AAB3107}" type="slidenum">
              <a:rPr lang="en-US" smtClean="0"/>
              <a:t>‹#›</a:t>
            </a:fld>
            <a:endParaRPr lang="en-US"/>
          </a:p>
        </p:txBody>
      </p:sp>
    </p:spTree>
    <p:extLst>
      <p:ext uri="{BB962C8B-B14F-4D97-AF65-F5344CB8AC3E}">
        <p14:creationId xmlns:p14="http://schemas.microsoft.com/office/powerpoint/2010/main" val="3184374652"/>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1"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19"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tepupphysics.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D2E3CE-2158-A44A-BFD4-3A686BC709D2}" type="slidenum">
              <a:rPr lang="en-US" sz="1200">
                <a:solidFill>
                  <a:srgbClr val="000000"/>
                </a:solidFill>
              </a:rPr>
              <a:pPr/>
              <a:t>2</a:t>
            </a:fld>
            <a:endParaRPr lang="en-US" sz="1200">
              <a:solidFill>
                <a:srgbClr val="000000"/>
              </a:solidFill>
            </a:endParaRPr>
          </a:p>
        </p:txBody>
      </p:sp>
      <p:sp>
        <p:nvSpPr>
          <p:cNvPr id="22530" name="Rectangle 2"/>
          <p:cNvSpPr>
            <a:spLocks noGrp="1" noRot="1" noChangeAspect="1" noChangeArrowheads="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a:ea typeface="ＭＳ Ｐゴシック" charset="0"/>
                <a:cs typeface="ＭＳ Ｐゴシック" charset="0"/>
              </a:rPr>
              <a:t>Large participation gap, comparison of physics bachelor’s with all bachelor’s or college age population</a:t>
            </a:r>
          </a:p>
          <a:p>
            <a:pPr eaLnBrk="1" hangingPunct="1"/>
            <a:r>
              <a:rPr lang="en-US" dirty="0">
                <a:ea typeface="ＭＳ Ｐゴシック" charset="0"/>
                <a:cs typeface="ＭＳ Ｐゴシック" charset="0"/>
              </a:rPr>
              <a:t>URM = Black or AA, Hispanic, Native American populations (using IPEDS demographic categories)</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25628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6C329-B00F-D24F-81AA-A7AF7AAB3107}" type="slidenum">
              <a:rPr lang="en-US" smtClean="0"/>
              <a:t>3</a:t>
            </a:fld>
            <a:endParaRPr lang="en-US"/>
          </a:p>
        </p:txBody>
      </p:sp>
    </p:spTree>
    <p:extLst>
      <p:ext uri="{BB962C8B-B14F-4D97-AF65-F5344CB8AC3E}">
        <p14:creationId xmlns:p14="http://schemas.microsoft.com/office/powerpoint/2010/main" val="210214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2E9277D-1B10-104B-A9F7-BAAA7EE4980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7651" name="Rectangle 2"/>
          <p:cNvSpPr>
            <a:spLocks noGrp="1" noRot="1" noChangeAspect="1" noChangeArrowheads="1"/>
          </p:cNvSpPr>
          <p:nvPr>
            <p:ph type="sldImg"/>
          </p:nvPr>
        </p:nvSpPr>
        <p:spPr>
          <a:xfrm>
            <a:off x="381000" y="685800"/>
            <a:ext cx="6096000" cy="3429000"/>
          </a:xfrm>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400" dirty="0">
                <a:ea typeface="ＭＳ Ｐゴシック" charset="0"/>
                <a:cs typeface="ＭＳ Ｐゴシック" charset="0"/>
              </a:rPr>
              <a:t>Graphic indicates % of UREM students receiving BS (Blue) and PhD (Red).  Numbers indicate additional required annual PhDs to close the gap.  Physics has met this goal.</a:t>
            </a:r>
          </a:p>
        </p:txBody>
      </p:sp>
    </p:spTree>
    <p:extLst>
      <p:ext uri="{BB962C8B-B14F-4D97-AF65-F5344CB8AC3E}">
        <p14:creationId xmlns:p14="http://schemas.microsoft.com/office/powerpoint/2010/main" val="170937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E52508-F241-B74C-949C-EED1864B8BEB}" type="slidenum">
              <a:rPr lang="en-US" smtClean="0"/>
              <a:pPr>
                <a:defRPr/>
              </a:pPr>
              <a:t>5</a:t>
            </a:fld>
            <a:endParaRPr lang="en-US"/>
          </a:p>
        </p:txBody>
      </p:sp>
    </p:spTree>
    <p:extLst>
      <p:ext uri="{BB962C8B-B14F-4D97-AF65-F5344CB8AC3E}">
        <p14:creationId xmlns:p14="http://schemas.microsoft.com/office/powerpoint/2010/main" val="198081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6C329-B00F-D24F-81AA-A7AF7AAB3107}" type="slidenum">
              <a:rPr lang="en-US" smtClean="0"/>
              <a:t>6</a:t>
            </a:fld>
            <a:endParaRPr lang="en-US"/>
          </a:p>
        </p:txBody>
      </p:sp>
    </p:spTree>
    <p:extLst>
      <p:ext uri="{BB962C8B-B14F-4D97-AF65-F5344CB8AC3E}">
        <p14:creationId xmlns:p14="http://schemas.microsoft.com/office/powerpoint/2010/main" val="137945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9b3835b2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9b3835b2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STEP UP</a:t>
            </a:r>
            <a:endParaRPr sz="1200">
              <a:solidFill>
                <a:schemeClr val="dk1"/>
              </a:solidFill>
              <a:latin typeface="Times New Roman"/>
              <a:ea typeface="Times New Roman"/>
              <a:cs typeface="Times New Roman"/>
              <a:sym typeface="Times New Roman"/>
            </a:endParaRPr>
          </a:p>
          <a:p>
            <a:pPr marL="457200" lvl="0" indent="-292100" algn="l" rtl="0">
              <a:spcBef>
                <a:spcPts val="0"/>
              </a:spcBef>
              <a:spcAft>
                <a:spcPts val="0"/>
              </a:spcAft>
              <a:buClr>
                <a:schemeClr val="dk1"/>
              </a:buClr>
              <a:buSzPts val="1000"/>
              <a:buFont typeface="Noto Sans Symbols"/>
              <a:buChar char="●"/>
            </a:pPr>
            <a:r>
              <a:rPr lang="en">
                <a:solidFill>
                  <a:schemeClr val="dk1"/>
                </a:solidFill>
              </a:rPr>
              <a:t>STEP UP (Supporting Teachers to Encourage Pursuit of Undergraduate Physics for Women) is a joint effort of APS, AAPT, and two research universities (Florida International University and Texas A&amp;M University Commerce) to increase the participation of women in undergraduate physics. The project has developed a research-inspired and validated curriculum that taps high school teachers to create inclusive physics classrooms that support and encourage women.</a:t>
            </a:r>
            <a:endParaRPr>
              <a:solidFill>
                <a:schemeClr val="dk1"/>
              </a:solidFill>
            </a:endParaRPr>
          </a:p>
          <a:p>
            <a:pPr marL="457200" lvl="0" indent="-292100" algn="l" rtl="0">
              <a:spcBef>
                <a:spcPts val="0"/>
              </a:spcBef>
              <a:spcAft>
                <a:spcPts val="0"/>
              </a:spcAft>
              <a:buClr>
                <a:schemeClr val="dk1"/>
              </a:buClr>
              <a:buSzPts val="1000"/>
              <a:buFont typeface="Noto Sans Symbols"/>
              <a:buChar char="●"/>
            </a:pPr>
            <a:r>
              <a:rPr lang="en">
                <a:solidFill>
                  <a:schemeClr val="dk1"/>
                </a:solidFill>
              </a:rPr>
              <a:t>STEP UP has evidence that this strategy, effective with women, is </a:t>
            </a:r>
            <a:r>
              <a:rPr lang="en" b="1" i="1">
                <a:solidFill>
                  <a:schemeClr val="dk1"/>
                </a:solidFill>
              </a:rPr>
              <a:t>doubly effective at encouraging students of color to also consider and pursue undergraduate physics education</a:t>
            </a:r>
            <a:r>
              <a:rPr lang="en">
                <a:solidFill>
                  <a:schemeClr val="dk1"/>
                </a:solidFill>
              </a:rPr>
              <a:t> – a result that has not been seen elsewhere in any other approach.</a:t>
            </a:r>
            <a:endParaRPr>
              <a:solidFill>
                <a:schemeClr val="dk1"/>
              </a:solidFill>
            </a:endParaRPr>
          </a:p>
          <a:p>
            <a:pPr marL="457200" lvl="0" indent="-292100" algn="l" rtl="0">
              <a:spcBef>
                <a:spcPts val="0"/>
              </a:spcBef>
              <a:spcAft>
                <a:spcPts val="0"/>
              </a:spcAft>
              <a:buClr>
                <a:schemeClr val="dk1"/>
              </a:buClr>
              <a:buSzPts val="1000"/>
              <a:buFont typeface="Noto Sans Symbols"/>
              <a:buChar char="●"/>
            </a:pPr>
            <a:r>
              <a:rPr lang="en">
                <a:solidFill>
                  <a:schemeClr val="dk1"/>
                </a:solidFill>
              </a:rPr>
              <a:t>The project, in its first year of propagation, has recruited 1,000 high school physics teachers (of the ~27,000 teachers of physics in the U.S.) to form a national movement that provides ongoing support for the implementation of classroom strategies and  lessons that promote equity and actively work toward reducing the disparities in participation of women and UREM students in physics.</a:t>
            </a:r>
            <a:endParaRPr>
              <a:solidFill>
                <a:schemeClr val="dk1"/>
              </a:solidFill>
            </a:endParaRPr>
          </a:p>
          <a:p>
            <a:pPr marL="457200" lvl="0" indent="-292100" algn="l" rtl="0">
              <a:spcBef>
                <a:spcPts val="0"/>
              </a:spcBef>
              <a:spcAft>
                <a:spcPts val="0"/>
              </a:spcAft>
              <a:buClr>
                <a:schemeClr val="dk1"/>
              </a:buClr>
              <a:buSzPts val="1000"/>
              <a:buFont typeface="Noto Sans Symbols"/>
              <a:buChar char="●"/>
            </a:pPr>
            <a:r>
              <a:rPr lang="en">
                <a:solidFill>
                  <a:schemeClr val="dk1"/>
                </a:solidFill>
              </a:rPr>
              <a:t>Call to Action: Speak to your local high school teacher, and ask them to join the community.  Strategies and more information available at: </a:t>
            </a:r>
            <a:r>
              <a:rPr lang="en" u="sng">
                <a:solidFill>
                  <a:srgbClr val="1155CC"/>
                </a:solidFill>
                <a:hlinkClick r:id="rId3"/>
              </a:rPr>
              <a:t>http://STEPUPphysics.org</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28881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67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D4E7E-9C3E-0249-BFA4-412267003A74}"/>
              </a:ext>
            </a:extLst>
          </p:cNvPr>
          <p:cNvSpPr>
            <a:spLocks noGrp="1"/>
          </p:cNvSpPr>
          <p:nvPr>
            <p:ph type="title"/>
          </p:nvPr>
        </p:nvSpPr>
        <p:spPr>
          <a:xfrm>
            <a:off x="978068" y="709128"/>
            <a:ext cx="3793958" cy="1069974"/>
          </a:xfrm>
        </p:spPr>
        <p:txBody>
          <a:bodyPr anchor="b" anchorCtr="0"/>
          <a:lstStyle>
            <a:lvl1pPr>
              <a:defRPr sz="3199" baseline="0">
                <a:solidFill>
                  <a:schemeClr val="accent4"/>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xmlns="" id="{F9A6524F-5FC3-A645-BAC9-9D5904B83AF5}"/>
              </a:ext>
            </a:extLst>
          </p:cNvPr>
          <p:cNvSpPr>
            <a:spLocks noGrp="1"/>
          </p:cNvSpPr>
          <p:nvPr>
            <p:ph type="body" sz="half" idx="2"/>
          </p:nvPr>
        </p:nvSpPr>
        <p:spPr>
          <a:xfrm>
            <a:off x="978068" y="1888435"/>
            <a:ext cx="3793957" cy="3742890"/>
          </a:xfrm>
        </p:spPr>
        <p:txBody>
          <a:bodyPr>
            <a:normAutofit/>
          </a:bodyPr>
          <a:lstStyle>
            <a:lvl1pPr marL="0" indent="0">
              <a:buNone/>
              <a:defRPr sz="2100" baseline="0"/>
            </a:lvl1pPr>
            <a:lvl2pPr marL="457098" indent="0">
              <a:buNone/>
              <a:defRPr sz="1400"/>
            </a:lvl2pPr>
            <a:lvl3pPr marL="914194" indent="0">
              <a:buNone/>
              <a:defRPr sz="1200"/>
            </a:lvl3pPr>
            <a:lvl4pPr marL="1371292" indent="0">
              <a:buNone/>
              <a:defRPr sz="1000"/>
            </a:lvl4pPr>
            <a:lvl5pPr marL="1828388" indent="0">
              <a:buNone/>
              <a:defRPr sz="1000"/>
            </a:lvl5pPr>
            <a:lvl6pPr marL="2285486" indent="0">
              <a:buNone/>
              <a:defRPr sz="1000"/>
            </a:lvl6pPr>
            <a:lvl7pPr marL="2742582" indent="0">
              <a:buNone/>
              <a:defRPr sz="1000"/>
            </a:lvl7pPr>
            <a:lvl8pPr marL="3199680" indent="0">
              <a:buNone/>
              <a:defRPr sz="1000"/>
            </a:lvl8pPr>
            <a:lvl9pPr marL="3656777" indent="0">
              <a:buNone/>
              <a:defRPr sz="1000"/>
            </a:lvl9pPr>
          </a:lstStyle>
          <a:p>
            <a:pPr lvl="0"/>
            <a:r>
              <a:rPr lang="en-US"/>
              <a:t>Click to edit Master text styles</a:t>
            </a:r>
          </a:p>
        </p:txBody>
      </p:sp>
      <p:sp>
        <p:nvSpPr>
          <p:cNvPr id="12" name="Content Placeholder 2">
            <a:extLst>
              <a:ext uri="{FF2B5EF4-FFF2-40B4-BE49-F238E27FC236}">
                <a16:creationId xmlns:a16="http://schemas.microsoft.com/office/drawing/2014/main" xmlns="" id="{03D73DFD-50E9-5F46-9FD9-8B95F5507256}"/>
              </a:ext>
            </a:extLst>
          </p:cNvPr>
          <p:cNvSpPr>
            <a:spLocks noGrp="1"/>
          </p:cNvSpPr>
          <p:nvPr>
            <p:ph idx="10"/>
          </p:nvPr>
        </p:nvSpPr>
        <p:spPr>
          <a:xfrm>
            <a:off x="5183188" y="1371600"/>
            <a:ext cx="5981200" cy="4239848"/>
          </a:xfrm>
        </p:spPr>
        <p:txBody>
          <a:bodyPr>
            <a:normAutofit/>
          </a:bodyPr>
          <a:lstStyle>
            <a:lvl1pPr marL="228548" indent="-228548">
              <a:buFontTx/>
              <a:buBlip>
                <a:blip r:embed="rId3"/>
              </a:buBlip>
              <a:defRPr sz="1400" baseline="0"/>
            </a:lvl1pPr>
            <a:lvl2pPr marL="685646" indent="-228548">
              <a:buFontTx/>
              <a:buBlip>
                <a:blip r:embed="rId4"/>
              </a:buBlip>
              <a:defRPr sz="1400" baseline="0"/>
            </a:lvl2pPr>
            <a:lvl3pPr marL="1142742" indent="-228548">
              <a:buFontTx/>
              <a:buBlip>
                <a:blip r:embed="rId4"/>
              </a:buBlip>
              <a:defRPr sz="1400" baseline="0"/>
            </a:lvl3pPr>
            <a:lvl4pPr marL="1599840" indent="-228548">
              <a:buFontTx/>
              <a:buBlip>
                <a:blip r:embed="rId4"/>
              </a:buBlip>
              <a:defRPr sz="1400" baseline="0"/>
            </a:lvl4pPr>
            <a:lvl5pPr marL="2056938" indent="-228548">
              <a:buFontTx/>
              <a:buBlip>
                <a:blip r:embed="rId4"/>
              </a:buBlip>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23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D957F6AB-7755-2F47-B993-32FB6D158F9B}"/>
              </a:ext>
            </a:extLst>
          </p:cNvPr>
          <p:cNvSpPr>
            <a:spLocks noGrp="1"/>
          </p:cNvSpPr>
          <p:nvPr>
            <p:ph type="pic" idx="1"/>
          </p:nvPr>
        </p:nvSpPr>
        <p:spPr>
          <a:xfrm>
            <a:off x="5183189" y="1371599"/>
            <a:ext cx="5981199" cy="4259725"/>
          </a:xfrm>
        </p:spPr>
        <p:txBody>
          <a:bodyPr/>
          <a:lstStyle>
            <a:lvl1pPr marL="0" indent="0">
              <a:buNone/>
              <a:defRPr sz="3199"/>
            </a:lvl1pPr>
            <a:lvl2pPr marL="457098" indent="0">
              <a:buNone/>
              <a:defRPr sz="2799"/>
            </a:lvl2pPr>
            <a:lvl3pPr marL="914194" indent="0">
              <a:buNone/>
              <a:defRPr sz="2400"/>
            </a:lvl3pPr>
            <a:lvl4pPr marL="1371292" indent="0">
              <a:buNone/>
              <a:defRPr sz="2000"/>
            </a:lvl4pPr>
            <a:lvl5pPr marL="1828388" indent="0">
              <a:buNone/>
              <a:defRPr sz="2000"/>
            </a:lvl5pPr>
            <a:lvl6pPr marL="2285486" indent="0">
              <a:buNone/>
              <a:defRPr sz="2000"/>
            </a:lvl6pPr>
            <a:lvl7pPr marL="2742582" indent="0">
              <a:buNone/>
              <a:defRPr sz="2000"/>
            </a:lvl7pPr>
            <a:lvl8pPr marL="3199680" indent="0">
              <a:buNone/>
              <a:defRPr sz="2000"/>
            </a:lvl8pPr>
            <a:lvl9pPr marL="3656777" indent="0">
              <a:buNone/>
              <a:defRPr sz="2000"/>
            </a:lvl9pPr>
          </a:lstStyle>
          <a:p>
            <a:r>
              <a:rPr lang="en-US"/>
              <a:t>Click icon to add picture</a:t>
            </a:r>
          </a:p>
        </p:txBody>
      </p:sp>
      <p:sp>
        <p:nvSpPr>
          <p:cNvPr id="12" name="Title 1">
            <a:extLst>
              <a:ext uri="{FF2B5EF4-FFF2-40B4-BE49-F238E27FC236}">
                <a16:creationId xmlns:a16="http://schemas.microsoft.com/office/drawing/2014/main" xmlns="" id="{A10434FC-DA0F-854F-AEA0-774E02C4A205}"/>
              </a:ext>
            </a:extLst>
          </p:cNvPr>
          <p:cNvSpPr>
            <a:spLocks noGrp="1"/>
          </p:cNvSpPr>
          <p:nvPr>
            <p:ph type="title"/>
          </p:nvPr>
        </p:nvSpPr>
        <p:spPr>
          <a:xfrm>
            <a:off x="978068" y="709128"/>
            <a:ext cx="3793958" cy="1069974"/>
          </a:xfrm>
        </p:spPr>
        <p:txBody>
          <a:bodyPr anchor="b" anchorCtr="0"/>
          <a:lstStyle>
            <a:lvl1pPr>
              <a:defRPr sz="3199" baseline="0">
                <a:solidFill>
                  <a:schemeClr val="accent4"/>
                </a:solidFill>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xmlns="" id="{546ADE12-DEC5-CE42-80AF-D688F940E5B4}"/>
              </a:ext>
            </a:extLst>
          </p:cNvPr>
          <p:cNvSpPr>
            <a:spLocks noGrp="1"/>
          </p:cNvSpPr>
          <p:nvPr>
            <p:ph type="body" sz="half" idx="2"/>
          </p:nvPr>
        </p:nvSpPr>
        <p:spPr>
          <a:xfrm>
            <a:off x="978068" y="1888435"/>
            <a:ext cx="3793957" cy="3742890"/>
          </a:xfrm>
        </p:spPr>
        <p:txBody>
          <a:bodyPr>
            <a:normAutofit/>
          </a:bodyPr>
          <a:lstStyle>
            <a:lvl1pPr marL="0" indent="0">
              <a:buNone/>
              <a:defRPr sz="2100" baseline="0"/>
            </a:lvl1pPr>
            <a:lvl2pPr marL="457098" indent="0">
              <a:buNone/>
              <a:defRPr sz="1400"/>
            </a:lvl2pPr>
            <a:lvl3pPr marL="914194" indent="0">
              <a:buNone/>
              <a:defRPr sz="1200"/>
            </a:lvl3pPr>
            <a:lvl4pPr marL="1371292" indent="0">
              <a:buNone/>
              <a:defRPr sz="1000"/>
            </a:lvl4pPr>
            <a:lvl5pPr marL="1828388" indent="0">
              <a:buNone/>
              <a:defRPr sz="1000"/>
            </a:lvl5pPr>
            <a:lvl6pPr marL="2285486" indent="0">
              <a:buNone/>
              <a:defRPr sz="1000"/>
            </a:lvl6pPr>
            <a:lvl7pPr marL="2742582" indent="0">
              <a:buNone/>
              <a:defRPr sz="1000"/>
            </a:lvl7pPr>
            <a:lvl8pPr marL="3199680" indent="0">
              <a:buNone/>
              <a:defRPr sz="1000"/>
            </a:lvl8pPr>
            <a:lvl9pPr marL="3656777" indent="0">
              <a:buNone/>
              <a:defRPr sz="1000"/>
            </a:lvl9pPr>
          </a:lstStyle>
          <a:p>
            <a:pPr lvl="0"/>
            <a:r>
              <a:rPr lang="en-US"/>
              <a:t>Click to edit Master text styles</a:t>
            </a:r>
          </a:p>
        </p:txBody>
      </p:sp>
    </p:spTree>
    <p:extLst>
      <p:ext uri="{BB962C8B-B14F-4D97-AF65-F5344CB8AC3E}">
        <p14:creationId xmlns:p14="http://schemas.microsoft.com/office/powerpoint/2010/main" val="1475432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497C8DE4-B91C-A241-AA36-19D9EFDF0EF7}"/>
              </a:ext>
            </a:extLst>
          </p:cNvPr>
          <p:cNvSpPr>
            <a:spLocks noGrp="1"/>
          </p:cNvSpPr>
          <p:nvPr>
            <p:ph type="body" orient="vert" idx="1"/>
          </p:nvPr>
        </p:nvSpPr>
        <p:spPr>
          <a:xfrm>
            <a:off x="978068" y="2041451"/>
            <a:ext cx="10186319" cy="3381153"/>
          </a:xfrm>
        </p:spPr>
        <p:txBody>
          <a:bodyPr vert="eaVert">
            <a:normAutofit/>
          </a:bodyPr>
          <a:lstStyle>
            <a:lvl1pPr marL="228548" indent="-228548">
              <a:buFontTx/>
              <a:buBlip>
                <a:blip r:embed="rId3"/>
              </a:buBlip>
              <a:defRPr sz="1400" baseline="0">
                <a:solidFill>
                  <a:schemeClr val="tx1"/>
                </a:solidFill>
              </a:defRPr>
            </a:lvl1pPr>
            <a:lvl2pPr marL="685646" indent="-228548">
              <a:buFontTx/>
              <a:buBlip>
                <a:blip r:embed="rId4"/>
              </a:buBlip>
              <a:defRPr sz="1400" baseline="0">
                <a:solidFill>
                  <a:schemeClr val="tx1"/>
                </a:solidFill>
              </a:defRPr>
            </a:lvl2pPr>
            <a:lvl3pPr marL="1142742" indent="-228548">
              <a:buFontTx/>
              <a:buBlip>
                <a:blip r:embed="rId4"/>
              </a:buBlip>
              <a:defRPr sz="1400" baseline="0">
                <a:solidFill>
                  <a:schemeClr val="tx1"/>
                </a:solidFill>
              </a:defRPr>
            </a:lvl3pPr>
            <a:lvl4pPr marL="1599840" indent="-228548">
              <a:buFontTx/>
              <a:buBlip>
                <a:blip r:embed="rId4"/>
              </a:buBlip>
              <a:defRPr sz="1400" baseline="0">
                <a:solidFill>
                  <a:schemeClr val="tx1"/>
                </a:solidFill>
              </a:defRPr>
            </a:lvl4pPr>
            <a:lvl5pPr marL="2056938" indent="-228548">
              <a:buFontTx/>
              <a:buBlip>
                <a:blip r:embed="rId4"/>
              </a:buBlip>
              <a:defRPr sz="140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5">
            <a:extLst>
              <a:ext uri="{FF2B5EF4-FFF2-40B4-BE49-F238E27FC236}">
                <a16:creationId xmlns:a16="http://schemas.microsoft.com/office/drawing/2014/main" xmlns="" id="{F28027AA-3C30-0944-897C-B7667A46E148}"/>
              </a:ext>
            </a:extLst>
          </p:cNvPr>
          <p:cNvSpPr>
            <a:spLocks noGrp="1"/>
          </p:cNvSpPr>
          <p:nvPr>
            <p:ph type="title"/>
          </p:nvPr>
        </p:nvSpPr>
        <p:spPr>
          <a:xfrm>
            <a:off x="978068" y="825500"/>
            <a:ext cx="10186319" cy="865189"/>
          </a:xfrm>
        </p:spPr>
        <p:txBody>
          <a:bodyPr>
            <a:normAutofit/>
          </a:bodyPr>
          <a:lstStyle>
            <a:lvl1pPr>
              <a:defRPr sz="3799" baseline="0"/>
            </a:lvl1pPr>
          </a:lstStyle>
          <a:p>
            <a:r>
              <a:rPr lang="en-US"/>
              <a:t>Click to edit Master title style</a:t>
            </a:r>
            <a:endParaRPr lang="en-US" dirty="0"/>
          </a:p>
        </p:txBody>
      </p:sp>
    </p:spTree>
    <p:extLst>
      <p:ext uri="{BB962C8B-B14F-4D97-AF65-F5344CB8AC3E}">
        <p14:creationId xmlns:p14="http://schemas.microsoft.com/office/powerpoint/2010/main" val="1595049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2B8A3C-8F2E-1F4B-A298-DC98D3128779}"/>
              </a:ext>
            </a:extLst>
          </p:cNvPr>
          <p:cNvSpPr>
            <a:spLocks noGrp="1"/>
          </p:cNvSpPr>
          <p:nvPr>
            <p:ph type="title" orient="vert"/>
          </p:nvPr>
        </p:nvSpPr>
        <p:spPr>
          <a:xfrm>
            <a:off x="8357721" y="825500"/>
            <a:ext cx="2802470" cy="4597105"/>
          </a:xfrm>
        </p:spPr>
        <p:txBody>
          <a:bodyPr vert="eaVert">
            <a:normAutofit/>
          </a:bodyPr>
          <a:lstStyle>
            <a:lvl1pPr>
              <a:defRPr sz="3799" baseline="0"/>
            </a:lvl1pPr>
          </a:lstStyle>
          <a:p>
            <a:r>
              <a:rPr lang="en-US"/>
              <a:t>Click to edit Master title style</a:t>
            </a:r>
            <a:endParaRPr lang="en-US" dirty="0"/>
          </a:p>
        </p:txBody>
      </p:sp>
      <p:sp>
        <p:nvSpPr>
          <p:cNvPr id="11" name="Vertical Text Placeholder 2">
            <a:extLst>
              <a:ext uri="{FF2B5EF4-FFF2-40B4-BE49-F238E27FC236}">
                <a16:creationId xmlns:a16="http://schemas.microsoft.com/office/drawing/2014/main" xmlns="" id="{55791B79-E978-BC4D-AAD2-22255E077924}"/>
              </a:ext>
            </a:extLst>
          </p:cNvPr>
          <p:cNvSpPr>
            <a:spLocks noGrp="1"/>
          </p:cNvSpPr>
          <p:nvPr>
            <p:ph type="body" orient="vert" idx="10"/>
          </p:nvPr>
        </p:nvSpPr>
        <p:spPr>
          <a:xfrm>
            <a:off x="978069" y="825500"/>
            <a:ext cx="7131206" cy="4597105"/>
          </a:xfrm>
        </p:spPr>
        <p:txBody>
          <a:bodyPr vert="eaVert">
            <a:normAutofit/>
          </a:bodyPr>
          <a:lstStyle>
            <a:lvl1pPr marL="228548" indent="-228548">
              <a:buFontTx/>
              <a:buBlip>
                <a:blip r:embed="rId3"/>
              </a:buBlip>
              <a:defRPr sz="1400" baseline="0">
                <a:solidFill>
                  <a:schemeClr val="tx1"/>
                </a:solidFill>
              </a:defRPr>
            </a:lvl1pPr>
            <a:lvl2pPr marL="685646" indent="-228548">
              <a:buFontTx/>
              <a:buBlip>
                <a:blip r:embed="rId4"/>
              </a:buBlip>
              <a:defRPr sz="1400" baseline="0">
                <a:solidFill>
                  <a:schemeClr val="tx1"/>
                </a:solidFill>
              </a:defRPr>
            </a:lvl2pPr>
            <a:lvl3pPr marL="1142742" indent="-228548">
              <a:buFontTx/>
              <a:buBlip>
                <a:blip r:embed="rId4"/>
              </a:buBlip>
              <a:defRPr sz="1400" baseline="0">
                <a:solidFill>
                  <a:schemeClr val="tx1"/>
                </a:solidFill>
              </a:defRPr>
            </a:lvl3pPr>
            <a:lvl4pPr marL="1599840" indent="-228548">
              <a:buFontTx/>
              <a:buBlip>
                <a:blip r:embed="rId4"/>
              </a:buBlip>
              <a:defRPr sz="1400" baseline="0">
                <a:solidFill>
                  <a:schemeClr val="tx1"/>
                </a:solidFill>
              </a:defRPr>
            </a:lvl4pPr>
            <a:lvl5pPr marL="2056938" indent="-228548">
              <a:buFontTx/>
              <a:buBlip>
                <a:blip r:embed="rId4"/>
              </a:buBlip>
              <a:defRPr sz="140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2305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415600" y="593367"/>
            <a:ext cx="11360800" cy="763600"/>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6"/>
          <p:cNvSpPr txBox="1">
            <a:spLocks noGrp="1"/>
          </p:cNvSpPr>
          <p:nvPr>
            <p:ph type="body" idx="1"/>
          </p:nvPr>
        </p:nvSpPr>
        <p:spPr>
          <a:xfrm>
            <a:off x="415600" y="1536633"/>
            <a:ext cx="11360800" cy="4555200"/>
          </a:xfrm>
          <a:prstGeom prst="rect">
            <a:avLst/>
          </a:prstGeom>
        </p:spPr>
        <p:txBody>
          <a:bodyPr spcFirstLastPara="1" wrap="square" lIns="91425" tIns="45700" rIns="91425" bIns="45700" anchor="t" anchorCtr="0">
            <a:noAutofit/>
          </a:bodyPr>
          <a:lstStyle>
            <a:lvl1pPr marL="609585" lvl="0" indent="-541853" rtl="0">
              <a:spcBef>
                <a:spcPts val="1333"/>
              </a:spcBef>
              <a:spcAft>
                <a:spcPts val="0"/>
              </a:spcAft>
              <a:buSzPts val="2800"/>
              <a:buChar char="•"/>
              <a:defRPr/>
            </a:lvl1pPr>
            <a:lvl2pPr marL="1219170" lvl="1" indent="-507987" rtl="0">
              <a:spcBef>
                <a:spcPts val="667"/>
              </a:spcBef>
              <a:spcAft>
                <a:spcPts val="0"/>
              </a:spcAft>
              <a:buSzPts val="2400"/>
              <a:buChar char="•"/>
              <a:defRPr/>
            </a:lvl2pPr>
            <a:lvl3pPr marL="1828754" lvl="2" indent="-474121" rtl="0">
              <a:spcBef>
                <a:spcPts val="667"/>
              </a:spcBef>
              <a:spcAft>
                <a:spcPts val="0"/>
              </a:spcAft>
              <a:buSzPts val="2000"/>
              <a:buChar char="•"/>
              <a:defRPr/>
            </a:lvl3pPr>
            <a:lvl4pPr marL="2438339" lvl="3" indent="-457189" rtl="0">
              <a:spcBef>
                <a:spcPts val="667"/>
              </a:spcBef>
              <a:spcAft>
                <a:spcPts val="0"/>
              </a:spcAft>
              <a:buSzPts val="1800"/>
              <a:buChar char="•"/>
              <a:defRPr/>
            </a:lvl4pPr>
            <a:lvl5pPr marL="3047924" lvl="4" indent="-457189" rtl="0">
              <a:spcBef>
                <a:spcPts val="667"/>
              </a:spcBef>
              <a:spcAft>
                <a:spcPts val="0"/>
              </a:spcAft>
              <a:buSzPts val="1800"/>
              <a:buChar char="•"/>
              <a:defRPr/>
            </a:lvl5pPr>
            <a:lvl6pPr marL="3657509" lvl="5" indent="-457189" rtl="0">
              <a:spcBef>
                <a:spcPts val="667"/>
              </a:spcBef>
              <a:spcAft>
                <a:spcPts val="0"/>
              </a:spcAft>
              <a:buSzPts val="1800"/>
              <a:buChar char="•"/>
              <a:defRPr/>
            </a:lvl6pPr>
            <a:lvl7pPr marL="4267093" lvl="6" indent="-457189" rtl="0">
              <a:spcBef>
                <a:spcPts val="667"/>
              </a:spcBef>
              <a:spcAft>
                <a:spcPts val="0"/>
              </a:spcAft>
              <a:buSzPts val="1800"/>
              <a:buChar char="•"/>
              <a:defRPr/>
            </a:lvl7pPr>
            <a:lvl8pPr marL="4876678" lvl="7" indent="-457189" rtl="0">
              <a:spcBef>
                <a:spcPts val="667"/>
              </a:spcBef>
              <a:spcAft>
                <a:spcPts val="0"/>
              </a:spcAft>
              <a:buSzPts val="1800"/>
              <a:buChar char="•"/>
              <a:defRPr/>
            </a:lvl8pPr>
            <a:lvl9pPr marL="5486263" lvl="8" indent="-457189" rtl="0">
              <a:spcBef>
                <a:spcPts val="667"/>
              </a:spcBef>
              <a:spcAft>
                <a:spcPts val="0"/>
              </a:spcAft>
              <a:buSzPts val="1800"/>
              <a:buChar char="•"/>
              <a:defRPr/>
            </a:lvl9pPr>
          </a:lstStyle>
          <a:p>
            <a:endParaRPr/>
          </a:p>
        </p:txBody>
      </p:sp>
    </p:spTree>
    <p:extLst>
      <p:ext uri="{BB962C8B-B14F-4D97-AF65-F5344CB8AC3E}">
        <p14:creationId xmlns:p14="http://schemas.microsoft.com/office/powerpoint/2010/main" val="117090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3FCE1-1105-624D-A9D3-1124A8F111DA}"/>
              </a:ext>
            </a:extLst>
          </p:cNvPr>
          <p:cNvSpPr>
            <a:spLocks noGrp="1"/>
          </p:cNvSpPr>
          <p:nvPr>
            <p:ph type="ctrTitle"/>
          </p:nvPr>
        </p:nvSpPr>
        <p:spPr>
          <a:xfrm>
            <a:off x="1529616" y="2109813"/>
            <a:ext cx="9129021" cy="2010773"/>
          </a:xfrm>
        </p:spPr>
        <p:txBody>
          <a:bodyPr anchor="ctr">
            <a:normAutofit/>
          </a:bodyPr>
          <a:lstStyle>
            <a:lvl1pPr algn="ctr">
              <a:defRPr sz="48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6745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3FCE1-1105-624D-A9D3-1124A8F111DA}"/>
              </a:ext>
            </a:extLst>
          </p:cNvPr>
          <p:cNvSpPr>
            <a:spLocks noGrp="1"/>
          </p:cNvSpPr>
          <p:nvPr>
            <p:ph type="ctrTitle"/>
          </p:nvPr>
        </p:nvSpPr>
        <p:spPr>
          <a:xfrm>
            <a:off x="1529616" y="2109813"/>
            <a:ext cx="9129021" cy="2010773"/>
          </a:xfrm>
        </p:spPr>
        <p:txBody>
          <a:bodyPr anchor="ctr">
            <a:normAutofit/>
          </a:bodyPr>
          <a:lstStyle>
            <a:lvl1pPr algn="ctr">
              <a:defRPr sz="4800"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4606F19A-CF23-D143-8082-336EA132DACE}"/>
              </a:ext>
            </a:extLst>
          </p:cNvPr>
          <p:cNvSpPr>
            <a:spLocks noGrp="1"/>
          </p:cNvSpPr>
          <p:nvPr>
            <p:ph type="subTitle" idx="1"/>
          </p:nvPr>
        </p:nvSpPr>
        <p:spPr>
          <a:xfrm>
            <a:off x="8575589" y="5585254"/>
            <a:ext cx="3281654" cy="966574"/>
          </a:xfrm>
        </p:spPr>
        <p:txBody>
          <a:bodyPr anchor="b">
            <a:normAutofit/>
          </a:bodyPr>
          <a:lstStyle>
            <a:lvl1pPr marL="0" indent="0" algn="r">
              <a:buNone/>
              <a:defRPr sz="1800" b="1" i="0" cap="all" baseline="0">
                <a:solidFill>
                  <a:schemeClr val="bg1"/>
                </a:solidFill>
              </a:defRPr>
            </a:lvl1pPr>
            <a:lvl2pPr marL="457098" indent="0" algn="ctr">
              <a:buNone/>
              <a:defRPr sz="2000"/>
            </a:lvl2pPr>
            <a:lvl3pPr marL="914194" indent="0" algn="ctr">
              <a:buNone/>
              <a:defRPr sz="1800"/>
            </a:lvl3pPr>
            <a:lvl4pPr marL="1371292" indent="0" algn="ctr">
              <a:buNone/>
              <a:defRPr sz="1600"/>
            </a:lvl4pPr>
            <a:lvl5pPr marL="1828388" indent="0" algn="ctr">
              <a:buNone/>
              <a:defRPr sz="1600"/>
            </a:lvl5pPr>
            <a:lvl6pPr marL="2285486" indent="0" algn="ctr">
              <a:buNone/>
              <a:defRPr sz="1600"/>
            </a:lvl6pPr>
            <a:lvl7pPr marL="2742582" indent="0" algn="ctr">
              <a:buNone/>
              <a:defRPr sz="1600"/>
            </a:lvl7pPr>
            <a:lvl8pPr marL="3199680" indent="0" algn="ctr">
              <a:buNone/>
              <a:defRPr sz="1600"/>
            </a:lvl8pPr>
            <a:lvl9pPr marL="3656777"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4485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4CDB2D-AB13-2740-8760-E712FBEC9BB0}"/>
              </a:ext>
            </a:extLst>
          </p:cNvPr>
          <p:cNvSpPr>
            <a:spLocks noGrp="1"/>
          </p:cNvSpPr>
          <p:nvPr>
            <p:ph idx="1"/>
          </p:nvPr>
        </p:nvSpPr>
        <p:spPr>
          <a:xfrm>
            <a:off x="978068" y="2041451"/>
            <a:ext cx="10186319" cy="3381153"/>
          </a:xfrm>
        </p:spPr>
        <p:txBody>
          <a:bodyPr>
            <a:normAutofit/>
          </a:bodyPr>
          <a:lstStyle>
            <a:lvl1pPr marL="228548" indent="-228548">
              <a:buFontTx/>
              <a:buBlip>
                <a:blip r:embed="rId3"/>
              </a:buBlip>
              <a:defRPr sz="1400" baseline="0"/>
            </a:lvl1pPr>
            <a:lvl2pPr marL="685646" indent="-228548">
              <a:buFontTx/>
              <a:buBlip>
                <a:blip r:embed="rId4"/>
              </a:buBlip>
              <a:defRPr sz="1400" baseline="0"/>
            </a:lvl2pPr>
            <a:lvl3pPr marL="1142742" indent="-228548">
              <a:buFontTx/>
              <a:buBlip>
                <a:blip r:embed="rId4"/>
              </a:buBlip>
              <a:defRPr sz="1400" baseline="0"/>
            </a:lvl3pPr>
            <a:lvl4pPr marL="1599840" indent="-228548">
              <a:buFontTx/>
              <a:buBlip>
                <a:blip r:embed="rId4"/>
              </a:buBlip>
              <a:defRPr sz="1400" baseline="0"/>
            </a:lvl4pPr>
            <a:lvl5pPr marL="2056938" indent="-228548">
              <a:buFontTx/>
              <a:buBlip>
                <a:blip r:embed="rId4"/>
              </a:buBlip>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xmlns="" id="{F1ED2C15-1DAB-D74C-90B6-02684ACC3C7F}"/>
              </a:ext>
            </a:extLst>
          </p:cNvPr>
          <p:cNvSpPr>
            <a:spLocks noGrp="1"/>
          </p:cNvSpPr>
          <p:nvPr>
            <p:ph type="title"/>
          </p:nvPr>
        </p:nvSpPr>
        <p:spPr>
          <a:xfrm>
            <a:off x="978068" y="825500"/>
            <a:ext cx="10186319" cy="865189"/>
          </a:xfrm>
        </p:spPr>
        <p:txBody>
          <a:bodyPr>
            <a:normAutofit/>
          </a:bodyPr>
          <a:lstStyle>
            <a:lvl1pPr>
              <a:defRPr sz="3799" baseline="0"/>
            </a:lvl1pPr>
          </a:lstStyle>
          <a:p>
            <a:r>
              <a:rPr lang="en-US"/>
              <a:t>Click to edit Master title style</a:t>
            </a:r>
            <a:endParaRPr lang="en-US" dirty="0"/>
          </a:p>
        </p:txBody>
      </p:sp>
    </p:spTree>
    <p:extLst>
      <p:ext uri="{BB962C8B-B14F-4D97-AF65-F5344CB8AC3E}">
        <p14:creationId xmlns:p14="http://schemas.microsoft.com/office/powerpoint/2010/main" val="87896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5A4358-F24C-5E45-A4AC-E8BC20A738CE}"/>
              </a:ext>
            </a:extLst>
          </p:cNvPr>
          <p:cNvSpPr>
            <a:spLocks noGrp="1"/>
          </p:cNvSpPr>
          <p:nvPr>
            <p:ph type="title"/>
          </p:nvPr>
        </p:nvSpPr>
        <p:spPr>
          <a:xfrm>
            <a:off x="990471" y="1096900"/>
            <a:ext cx="10184074" cy="2852737"/>
          </a:xfrm>
        </p:spPr>
        <p:txBody>
          <a:bodyPr anchor="b">
            <a:normAutofit/>
          </a:bodyPr>
          <a:lstStyle>
            <a:lvl1pPr>
              <a:defRPr sz="5799"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0EE6B7C-6846-794B-AE02-D81AC3A452C6}"/>
              </a:ext>
            </a:extLst>
          </p:cNvPr>
          <p:cNvSpPr>
            <a:spLocks noGrp="1"/>
          </p:cNvSpPr>
          <p:nvPr>
            <p:ph type="body" idx="1"/>
          </p:nvPr>
        </p:nvSpPr>
        <p:spPr>
          <a:xfrm>
            <a:off x="990471" y="3976624"/>
            <a:ext cx="10184074" cy="1500187"/>
          </a:xfrm>
        </p:spPr>
        <p:txBody>
          <a:bodyPr/>
          <a:lstStyle>
            <a:lvl1pPr marL="0" indent="0">
              <a:buNone/>
              <a:defRPr sz="2400">
                <a:solidFill>
                  <a:schemeClr val="tx1">
                    <a:tint val="75000"/>
                  </a:schemeClr>
                </a:solidFill>
              </a:defRPr>
            </a:lvl1pPr>
            <a:lvl2pPr marL="457098" indent="0">
              <a:buNone/>
              <a:defRPr sz="2000">
                <a:solidFill>
                  <a:schemeClr val="tx1">
                    <a:tint val="75000"/>
                  </a:schemeClr>
                </a:solidFill>
              </a:defRPr>
            </a:lvl2pPr>
            <a:lvl3pPr marL="914194" indent="0">
              <a:buNone/>
              <a:defRPr sz="1800">
                <a:solidFill>
                  <a:schemeClr val="tx1">
                    <a:tint val="75000"/>
                  </a:schemeClr>
                </a:solidFill>
              </a:defRPr>
            </a:lvl3pPr>
            <a:lvl4pPr marL="1371292" indent="0">
              <a:buNone/>
              <a:defRPr sz="1600">
                <a:solidFill>
                  <a:schemeClr val="tx1">
                    <a:tint val="75000"/>
                  </a:schemeClr>
                </a:solidFill>
              </a:defRPr>
            </a:lvl4pPr>
            <a:lvl5pPr marL="1828388" indent="0">
              <a:buNone/>
              <a:defRPr sz="1600">
                <a:solidFill>
                  <a:schemeClr val="tx1">
                    <a:tint val="75000"/>
                  </a:schemeClr>
                </a:solidFill>
              </a:defRPr>
            </a:lvl5pPr>
            <a:lvl6pPr marL="2285486" indent="0">
              <a:buNone/>
              <a:defRPr sz="1600">
                <a:solidFill>
                  <a:schemeClr val="tx1">
                    <a:tint val="75000"/>
                  </a:schemeClr>
                </a:solidFill>
              </a:defRPr>
            </a:lvl6pPr>
            <a:lvl7pPr marL="2742582" indent="0">
              <a:buNone/>
              <a:defRPr sz="1600">
                <a:solidFill>
                  <a:schemeClr val="tx1">
                    <a:tint val="75000"/>
                  </a:schemeClr>
                </a:solidFill>
              </a:defRPr>
            </a:lvl7pPr>
            <a:lvl8pPr marL="3199680" indent="0">
              <a:buNone/>
              <a:defRPr sz="1600">
                <a:solidFill>
                  <a:schemeClr val="tx1">
                    <a:tint val="75000"/>
                  </a:schemeClr>
                </a:solidFill>
              </a:defRPr>
            </a:lvl8pPr>
            <a:lvl9pPr marL="3656777"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585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0FD6F4-2554-E54F-A83D-CB4AEB4574DD}"/>
              </a:ext>
            </a:extLst>
          </p:cNvPr>
          <p:cNvSpPr>
            <a:spLocks noGrp="1"/>
          </p:cNvSpPr>
          <p:nvPr>
            <p:ph sz="half" idx="1"/>
          </p:nvPr>
        </p:nvSpPr>
        <p:spPr>
          <a:xfrm>
            <a:off x="978068" y="2041452"/>
            <a:ext cx="5041732" cy="3381153"/>
          </a:xfrm>
        </p:spPr>
        <p:txBody>
          <a:bodyPr>
            <a:normAutofit/>
          </a:bodyPr>
          <a:lstStyle>
            <a:lvl1pPr marL="228548" indent="-228548">
              <a:buFontTx/>
              <a:buBlip>
                <a:blip r:embed="rId3"/>
              </a:buBlip>
              <a:defRPr sz="1400" baseline="0"/>
            </a:lvl1pPr>
            <a:lvl2pPr marL="685646" indent="-228548">
              <a:buFontTx/>
              <a:buBlip>
                <a:blip r:embed="rId4"/>
              </a:buBlip>
              <a:defRPr sz="1400" baseline="0"/>
            </a:lvl2pPr>
            <a:lvl3pPr marL="1142742" indent="-228548">
              <a:buFontTx/>
              <a:buBlip>
                <a:blip r:embed="rId4"/>
              </a:buBlip>
              <a:defRPr sz="1400" baseline="0"/>
            </a:lvl3pPr>
            <a:lvl4pPr marL="1599840" indent="-228548">
              <a:buFontTx/>
              <a:buBlip>
                <a:blip r:embed="rId4"/>
              </a:buBlip>
              <a:defRPr sz="1400" baseline="0"/>
            </a:lvl4pPr>
            <a:lvl5pPr marL="2056938" indent="-228548">
              <a:buFontTx/>
              <a:buBlip>
                <a:blip r:embed="rId4"/>
              </a:buBlip>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333D861A-2790-994A-AC50-237794B8162B}"/>
              </a:ext>
            </a:extLst>
          </p:cNvPr>
          <p:cNvSpPr>
            <a:spLocks noGrp="1"/>
          </p:cNvSpPr>
          <p:nvPr>
            <p:ph sz="half" idx="2"/>
          </p:nvPr>
        </p:nvSpPr>
        <p:spPr>
          <a:xfrm>
            <a:off x="6172201" y="2041451"/>
            <a:ext cx="4992187" cy="3381154"/>
          </a:xfrm>
        </p:spPr>
        <p:txBody>
          <a:bodyPr>
            <a:normAutofit/>
          </a:bodyPr>
          <a:lstStyle>
            <a:lvl1pPr marL="228548" indent="-228548">
              <a:buFontTx/>
              <a:buBlip>
                <a:blip r:embed="rId3"/>
              </a:buBlip>
              <a:defRPr sz="1400" baseline="0"/>
            </a:lvl1pPr>
            <a:lvl2pPr marL="685646" indent="-228548">
              <a:buFontTx/>
              <a:buBlip>
                <a:blip r:embed="rId4"/>
              </a:buBlip>
              <a:defRPr sz="1400" baseline="0"/>
            </a:lvl2pPr>
            <a:lvl3pPr marL="1142742" indent="-228548">
              <a:buFontTx/>
              <a:buBlip>
                <a:blip r:embed="rId4"/>
              </a:buBlip>
              <a:defRPr sz="1400" baseline="0"/>
            </a:lvl3pPr>
            <a:lvl4pPr marL="1599840" indent="-228548">
              <a:buFontTx/>
              <a:buBlip>
                <a:blip r:embed="rId4"/>
              </a:buBlip>
              <a:defRPr sz="1400" baseline="0"/>
            </a:lvl4pPr>
            <a:lvl5pPr marL="2056938" indent="-228548">
              <a:buFontTx/>
              <a:buBlip>
                <a:blip r:embed="rId4"/>
              </a:buBlip>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5">
            <a:extLst>
              <a:ext uri="{FF2B5EF4-FFF2-40B4-BE49-F238E27FC236}">
                <a16:creationId xmlns:a16="http://schemas.microsoft.com/office/drawing/2014/main" xmlns="" id="{0D4FB297-3AC7-2F4A-A783-88FEC7CB1AD8}"/>
              </a:ext>
            </a:extLst>
          </p:cNvPr>
          <p:cNvSpPr>
            <a:spLocks noGrp="1"/>
          </p:cNvSpPr>
          <p:nvPr>
            <p:ph type="title"/>
          </p:nvPr>
        </p:nvSpPr>
        <p:spPr>
          <a:xfrm>
            <a:off x="978068" y="825500"/>
            <a:ext cx="10186319" cy="865189"/>
          </a:xfrm>
        </p:spPr>
        <p:txBody>
          <a:bodyPr>
            <a:normAutofit/>
          </a:bodyPr>
          <a:lstStyle>
            <a:lvl1pPr>
              <a:defRPr sz="3799" baseline="0"/>
            </a:lvl1pPr>
          </a:lstStyle>
          <a:p>
            <a:r>
              <a:rPr lang="en-US"/>
              <a:t>Click to edit Master title style</a:t>
            </a:r>
            <a:endParaRPr lang="en-US" dirty="0"/>
          </a:p>
        </p:txBody>
      </p:sp>
    </p:spTree>
    <p:extLst>
      <p:ext uri="{BB962C8B-B14F-4D97-AF65-F5344CB8AC3E}">
        <p14:creationId xmlns:p14="http://schemas.microsoft.com/office/powerpoint/2010/main" val="109969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3F47B36-E746-5349-8210-EB290C79A9E8}"/>
              </a:ext>
            </a:extLst>
          </p:cNvPr>
          <p:cNvSpPr>
            <a:spLocks noGrp="1"/>
          </p:cNvSpPr>
          <p:nvPr>
            <p:ph type="body" idx="1"/>
          </p:nvPr>
        </p:nvSpPr>
        <p:spPr>
          <a:xfrm>
            <a:off x="978068" y="2049463"/>
            <a:ext cx="5019508" cy="823912"/>
          </a:xfrm>
        </p:spPr>
        <p:txBody>
          <a:bodyPr anchor="b">
            <a:normAutofit/>
          </a:bodyPr>
          <a:lstStyle>
            <a:lvl1pPr marL="0" indent="0">
              <a:buNone/>
              <a:defRPr sz="2000" b="1" baseline="0">
                <a:solidFill>
                  <a:schemeClr val="accent4"/>
                </a:solidFill>
              </a:defRPr>
            </a:lvl1pPr>
            <a:lvl2pPr marL="457098" indent="0">
              <a:buNone/>
              <a:defRPr sz="2000" b="1"/>
            </a:lvl2pPr>
            <a:lvl3pPr marL="914194" indent="0">
              <a:buNone/>
              <a:defRPr sz="1800" b="1"/>
            </a:lvl3pPr>
            <a:lvl4pPr marL="1371292" indent="0">
              <a:buNone/>
              <a:defRPr sz="1600" b="1"/>
            </a:lvl4pPr>
            <a:lvl5pPr marL="1828388" indent="0">
              <a:buNone/>
              <a:defRPr sz="1600" b="1"/>
            </a:lvl5pPr>
            <a:lvl6pPr marL="2285486" indent="0">
              <a:buNone/>
              <a:defRPr sz="1600" b="1"/>
            </a:lvl6pPr>
            <a:lvl7pPr marL="2742582" indent="0">
              <a:buNone/>
              <a:defRPr sz="1600" b="1"/>
            </a:lvl7pPr>
            <a:lvl8pPr marL="3199680" indent="0">
              <a:buNone/>
              <a:defRPr sz="1600" b="1"/>
            </a:lvl8pPr>
            <a:lvl9pPr marL="3656777"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xmlns="" id="{86F600B5-97CD-8E42-9FA7-F4F6EC3FFE9F}"/>
              </a:ext>
            </a:extLst>
          </p:cNvPr>
          <p:cNvSpPr>
            <a:spLocks noGrp="1"/>
          </p:cNvSpPr>
          <p:nvPr>
            <p:ph type="body" sz="quarter" idx="3"/>
          </p:nvPr>
        </p:nvSpPr>
        <p:spPr>
          <a:xfrm>
            <a:off x="6172201" y="2049463"/>
            <a:ext cx="4992186" cy="823912"/>
          </a:xfrm>
        </p:spPr>
        <p:txBody>
          <a:bodyPr anchor="b">
            <a:normAutofit/>
          </a:bodyPr>
          <a:lstStyle>
            <a:lvl1pPr marL="0" indent="0">
              <a:buNone/>
              <a:defRPr sz="2000" b="1" baseline="0">
                <a:solidFill>
                  <a:schemeClr val="accent4"/>
                </a:solidFill>
              </a:defRPr>
            </a:lvl1pPr>
            <a:lvl2pPr marL="457098" indent="0">
              <a:buNone/>
              <a:defRPr sz="2000" b="1"/>
            </a:lvl2pPr>
            <a:lvl3pPr marL="914194" indent="0">
              <a:buNone/>
              <a:defRPr sz="1800" b="1"/>
            </a:lvl3pPr>
            <a:lvl4pPr marL="1371292" indent="0">
              <a:buNone/>
              <a:defRPr sz="1600" b="1"/>
            </a:lvl4pPr>
            <a:lvl5pPr marL="1828388" indent="0">
              <a:buNone/>
              <a:defRPr sz="1600" b="1"/>
            </a:lvl5pPr>
            <a:lvl6pPr marL="2285486" indent="0">
              <a:buNone/>
              <a:defRPr sz="1600" b="1"/>
            </a:lvl6pPr>
            <a:lvl7pPr marL="2742582" indent="0">
              <a:buNone/>
              <a:defRPr sz="1600" b="1"/>
            </a:lvl7pPr>
            <a:lvl8pPr marL="3199680" indent="0">
              <a:buNone/>
              <a:defRPr sz="1600" b="1"/>
            </a:lvl8pPr>
            <a:lvl9pPr marL="3656777" indent="0">
              <a:buNone/>
              <a:defRPr sz="1600" b="1"/>
            </a:lvl9pPr>
          </a:lstStyle>
          <a:p>
            <a:pPr lvl="0"/>
            <a:r>
              <a:rPr lang="en-US"/>
              <a:t>Click to edit Master text styles</a:t>
            </a:r>
          </a:p>
        </p:txBody>
      </p:sp>
      <p:sp>
        <p:nvSpPr>
          <p:cNvPr id="14" name="Title 5">
            <a:extLst>
              <a:ext uri="{FF2B5EF4-FFF2-40B4-BE49-F238E27FC236}">
                <a16:creationId xmlns:a16="http://schemas.microsoft.com/office/drawing/2014/main" xmlns="" id="{CB8DCCEB-4818-514F-B3DE-820BC4AD0590}"/>
              </a:ext>
            </a:extLst>
          </p:cNvPr>
          <p:cNvSpPr>
            <a:spLocks noGrp="1"/>
          </p:cNvSpPr>
          <p:nvPr>
            <p:ph type="title"/>
          </p:nvPr>
        </p:nvSpPr>
        <p:spPr>
          <a:xfrm>
            <a:off x="978068" y="825500"/>
            <a:ext cx="10186319" cy="865189"/>
          </a:xfrm>
        </p:spPr>
        <p:txBody>
          <a:bodyPr>
            <a:normAutofit/>
          </a:bodyPr>
          <a:lstStyle>
            <a:lvl1pPr>
              <a:defRPr sz="3799" baseline="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xmlns="" id="{72B4304F-41A2-3849-8795-55884E01E531}"/>
              </a:ext>
            </a:extLst>
          </p:cNvPr>
          <p:cNvSpPr>
            <a:spLocks noGrp="1"/>
          </p:cNvSpPr>
          <p:nvPr>
            <p:ph sz="half" idx="10"/>
          </p:nvPr>
        </p:nvSpPr>
        <p:spPr>
          <a:xfrm>
            <a:off x="978068" y="2935706"/>
            <a:ext cx="5019508" cy="2486899"/>
          </a:xfrm>
        </p:spPr>
        <p:txBody>
          <a:bodyPr>
            <a:normAutofit/>
          </a:bodyPr>
          <a:lstStyle>
            <a:lvl1pPr marL="228548" indent="-228548">
              <a:buFontTx/>
              <a:buBlip>
                <a:blip r:embed="rId3"/>
              </a:buBlip>
              <a:defRPr sz="1400" baseline="0"/>
            </a:lvl1pPr>
            <a:lvl2pPr marL="685646" indent="-228548">
              <a:buFontTx/>
              <a:buBlip>
                <a:blip r:embed="rId4"/>
              </a:buBlip>
              <a:defRPr sz="1400" baseline="0"/>
            </a:lvl2pPr>
            <a:lvl3pPr marL="1142742" indent="-228548">
              <a:buFontTx/>
              <a:buBlip>
                <a:blip r:embed="rId4"/>
              </a:buBlip>
              <a:defRPr sz="1400" baseline="0"/>
            </a:lvl3pPr>
            <a:lvl4pPr marL="1599840" indent="-228548">
              <a:buFontTx/>
              <a:buBlip>
                <a:blip r:embed="rId4"/>
              </a:buBlip>
              <a:defRPr sz="1400" baseline="0"/>
            </a:lvl4pPr>
            <a:lvl5pPr marL="2056938" indent="-228548">
              <a:buFontTx/>
              <a:buBlip>
                <a:blip r:embed="rId4"/>
              </a:buBlip>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a:extLst>
              <a:ext uri="{FF2B5EF4-FFF2-40B4-BE49-F238E27FC236}">
                <a16:creationId xmlns:a16="http://schemas.microsoft.com/office/drawing/2014/main" xmlns="" id="{F19C9F0D-E16C-B841-909C-05EF37B48C04}"/>
              </a:ext>
            </a:extLst>
          </p:cNvPr>
          <p:cNvSpPr>
            <a:spLocks noGrp="1"/>
          </p:cNvSpPr>
          <p:nvPr>
            <p:ph sz="half" idx="11"/>
          </p:nvPr>
        </p:nvSpPr>
        <p:spPr>
          <a:xfrm>
            <a:off x="6172201" y="2935706"/>
            <a:ext cx="4992187" cy="2486900"/>
          </a:xfrm>
        </p:spPr>
        <p:txBody>
          <a:bodyPr>
            <a:normAutofit/>
          </a:bodyPr>
          <a:lstStyle>
            <a:lvl1pPr marL="228548" indent="-228548">
              <a:buFontTx/>
              <a:buBlip>
                <a:blip r:embed="rId3"/>
              </a:buBlip>
              <a:defRPr sz="1400" baseline="0"/>
            </a:lvl1pPr>
            <a:lvl2pPr marL="685646" indent="-228548">
              <a:buFontTx/>
              <a:buBlip>
                <a:blip r:embed="rId4"/>
              </a:buBlip>
              <a:defRPr sz="1400" baseline="0"/>
            </a:lvl2pPr>
            <a:lvl3pPr marL="1142742" indent="-228548">
              <a:buFontTx/>
              <a:buBlip>
                <a:blip r:embed="rId4"/>
              </a:buBlip>
              <a:defRPr sz="1400" baseline="0"/>
            </a:lvl3pPr>
            <a:lvl4pPr marL="1599840" indent="-228548">
              <a:buFontTx/>
              <a:buBlip>
                <a:blip r:embed="rId4"/>
              </a:buBlip>
              <a:defRPr sz="1400" baseline="0"/>
            </a:lvl4pPr>
            <a:lvl5pPr marL="2056938" indent="-228548">
              <a:buFontTx/>
              <a:buBlip>
                <a:blip r:embed="rId4"/>
              </a:buBlip>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312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xmlns="" id="{A14C1846-4840-BF42-914A-3E131FBF31AF}"/>
              </a:ext>
            </a:extLst>
          </p:cNvPr>
          <p:cNvSpPr>
            <a:spLocks noGrp="1"/>
          </p:cNvSpPr>
          <p:nvPr>
            <p:ph type="title"/>
          </p:nvPr>
        </p:nvSpPr>
        <p:spPr>
          <a:xfrm>
            <a:off x="978068" y="825500"/>
            <a:ext cx="10186319" cy="865189"/>
          </a:xfrm>
        </p:spPr>
        <p:txBody>
          <a:bodyPr>
            <a:normAutofit/>
          </a:bodyPr>
          <a:lstStyle>
            <a:lvl1pPr>
              <a:defRPr sz="3799" baseline="0"/>
            </a:lvl1pPr>
          </a:lstStyle>
          <a:p>
            <a:r>
              <a:rPr lang="en-US"/>
              <a:t>Click to edit Master title style</a:t>
            </a:r>
            <a:endParaRPr lang="en-US" dirty="0"/>
          </a:p>
        </p:txBody>
      </p:sp>
    </p:spTree>
    <p:extLst>
      <p:ext uri="{BB962C8B-B14F-4D97-AF65-F5344CB8AC3E}">
        <p14:creationId xmlns:p14="http://schemas.microsoft.com/office/powerpoint/2010/main" val="262886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947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C581389-3AD2-6B43-85EF-9656D13A8E3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6DA172-5280-0645-9DEE-E72626D7CF7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487293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hf sldNum="0" hdr="0" dt="0"/>
  <p:txStyles>
    <p:titleStyle>
      <a:lvl1pPr algn="l" defTabSz="914194"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8" indent="-228548" algn="l" defTabSz="91419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46" indent="-228548" algn="l" defTabSz="91419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42" indent="-228548" algn="l" defTabSz="91419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40"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38"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34"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32"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228"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26"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94" rtl="0" eaLnBrk="1" latinLnBrk="0" hangingPunct="1">
        <a:defRPr sz="1800" kern="1200">
          <a:solidFill>
            <a:schemeClr val="tx1"/>
          </a:solidFill>
          <a:latin typeface="+mn-lt"/>
          <a:ea typeface="+mn-ea"/>
          <a:cs typeface="+mn-cs"/>
        </a:defRPr>
      </a:lvl1pPr>
      <a:lvl2pPr marL="457098"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2" algn="l" defTabSz="914194" rtl="0" eaLnBrk="1" latinLnBrk="0" hangingPunct="1">
        <a:defRPr sz="1800" kern="1200">
          <a:solidFill>
            <a:schemeClr val="tx1"/>
          </a:solidFill>
          <a:latin typeface="+mn-lt"/>
          <a:ea typeface="+mn-ea"/>
          <a:cs typeface="+mn-cs"/>
        </a:defRPr>
      </a:lvl4pPr>
      <a:lvl5pPr marL="1828388"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2"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75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74914" y="195943"/>
            <a:ext cx="6781800" cy="762000"/>
          </a:xfrm>
        </p:spPr>
        <p:txBody>
          <a:bodyPr>
            <a:noAutofit/>
          </a:bodyPr>
          <a:lstStyle/>
          <a:p>
            <a:pPr eaLnBrk="1" hangingPunct="1"/>
            <a:r>
              <a:rPr lang="en-US" sz="3200" dirty="0">
                <a:latin typeface="Arial" charset="0"/>
                <a:ea typeface="ＭＳ Ｐゴシック" charset="0"/>
                <a:cs typeface="Arial" charset="0"/>
              </a:rPr>
              <a:t>Participation of Underrepresented Minorities (URM) in Physics</a:t>
            </a:r>
          </a:p>
        </p:txBody>
      </p:sp>
      <p:sp>
        <p:nvSpPr>
          <p:cNvPr id="10" name="Rectangle 6"/>
          <p:cNvSpPr>
            <a:spLocks noGrp="1" noChangeArrowheads="1"/>
          </p:cNvSpPr>
          <p:nvPr>
            <p:ph type="sldNum" sz="quarter" idx="4"/>
          </p:nvPr>
        </p:nvSpPr>
        <p:spPr bwMode="auto">
          <a:xfrm>
            <a:off x="10134600" y="6400800"/>
            <a:ext cx="533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a:lvl1pPr>
          </a:lstStyle>
          <a:p>
            <a:pPr>
              <a:defRPr/>
            </a:pPr>
            <a:fld id="{A31EF963-D3F9-4C4A-B95F-B0F2543AAE92}" type="slidenum">
              <a:rPr lang="en-US" smtClean="0"/>
              <a:pPr>
                <a:defRPr/>
              </a:pPr>
              <a:t>2</a:t>
            </a:fld>
            <a:endParaRPr lang="en-US" dirty="0"/>
          </a:p>
        </p:txBody>
      </p:sp>
      <p:pic>
        <p:nvPicPr>
          <p:cNvPr id="4" name="Picture 3">
            <a:extLst>
              <a:ext uri="{FF2B5EF4-FFF2-40B4-BE49-F238E27FC236}">
                <a16:creationId xmlns:a16="http://schemas.microsoft.com/office/drawing/2014/main" xmlns="" id="{48C10D9F-8E70-CD46-A400-41FE1927F6DB}"/>
              </a:ext>
            </a:extLst>
          </p:cNvPr>
          <p:cNvPicPr>
            <a:picLocks noChangeAspect="1"/>
          </p:cNvPicPr>
          <p:nvPr/>
        </p:nvPicPr>
        <p:blipFill>
          <a:blip r:embed="rId3"/>
          <a:stretch>
            <a:fillRect/>
          </a:stretch>
        </p:blipFill>
        <p:spPr>
          <a:xfrm>
            <a:off x="2048645" y="1227843"/>
            <a:ext cx="7857795" cy="4900814"/>
          </a:xfrm>
          <a:prstGeom prst="rect">
            <a:avLst/>
          </a:prstGeom>
        </p:spPr>
      </p:pic>
    </p:spTree>
    <p:extLst>
      <p:ext uri="{BB962C8B-B14F-4D97-AF65-F5344CB8AC3E}">
        <p14:creationId xmlns:p14="http://schemas.microsoft.com/office/powerpoint/2010/main" val="1436841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xmlns="" id="{D912487A-8A3F-3143-85DB-331F9E896121}"/>
              </a:ext>
            </a:extLst>
          </p:cNvPr>
          <p:cNvSpPr/>
          <p:nvPr/>
        </p:nvSpPr>
        <p:spPr>
          <a:xfrm>
            <a:off x="425853" y="4753291"/>
            <a:ext cx="825500" cy="284480"/>
          </a:xfrm>
          <a:custGeom>
            <a:avLst/>
            <a:gdLst/>
            <a:ahLst/>
            <a:cxnLst/>
            <a:rect l="l" t="t" r="r" b="b"/>
            <a:pathLst>
              <a:path w="825500" h="284479">
                <a:moveTo>
                  <a:pt x="0" y="284181"/>
                </a:moveTo>
                <a:lnTo>
                  <a:pt x="824894" y="284181"/>
                </a:lnTo>
                <a:lnTo>
                  <a:pt x="824894" y="0"/>
                </a:lnTo>
                <a:lnTo>
                  <a:pt x="0" y="0"/>
                </a:lnTo>
                <a:lnTo>
                  <a:pt x="0" y="284181"/>
                </a:lnTo>
                <a:close/>
              </a:path>
            </a:pathLst>
          </a:custGeom>
          <a:solidFill>
            <a:srgbClr val="FFFFFF"/>
          </a:solidFill>
        </p:spPr>
        <p:txBody>
          <a:bodyPr wrap="square" lIns="0" tIns="0" rIns="0" bIns="0" rtlCol="0"/>
          <a:lstStyle/>
          <a:p>
            <a:endParaRPr/>
          </a:p>
        </p:txBody>
      </p:sp>
      <p:sp>
        <p:nvSpPr>
          <p:cNvPr id="13" name="object 4">
            <a:extLst>
              <a:ext uri="{FF2B5EF4-FFF2-40B4-BE49-F238E27FC236}">
                <a16:creationId xmlns:a16="http://schemas.microsoft.com/office/drawing/2014/main" xmlns="" id="{2F27DEE1-6B85-854E-96C3-DFCA22AD904E}"/>
              </a:ext>
            </a:extLst>
          </p:cNvPr>
          <p:cNvSpPr/>
          <p:nvPr/>
        </p:nvSpPr>
        <p:spPr>
          <a:xfrm>
            <a:off x="462366" y="4021886"/>
            <a:ext cx="752475" cy="663575"/>
          </a:xfrm>
          <a:custGeom>
            <a:avLst/>
            <a:gdLst/>
            <a:ahLst/>
            <a:cxnLst/>
            <a:rect l="l" t="t" r="r" b="b"/>
            <a:pathLst>
              <a:path w="752475" h="663575">
                <a:moveTo>
                  <a:pt x="0" y="663092"/>
                </a:moveTo>
                <a:lnTo>
                  <a:pt x="752323" y="663092"/>
                </a:lnTo>
                <a:lnTo>
                  <a:pt x="752323" y="0"/>
                </a:lnTo>
                <a:lnTo>
                  <a:pt x="0" y="0"/>
                </a:lnTo>
                <a:lnTo>
                  <a:pt x="0" y="663092"/>
                </a:lnTo>
                <a:close/>
              </a:path>
            </a:pathLst>
          </a:custGeom>
          <a:solidFill>
            <a:srgbClr val="FFFFFF"/>
          </a:solidFill>
        </p:spPr>
        <p:txBody>
          <a:bodyPr wrap="square" lIns="0" tIns="0" rIns="0" bIns="0" rtlCol="0"/>
          <a:lstStyle/>
          <a:p>
            <a:endParaRPr/>
          </a:p>
        </p:txBody>
      </p:sp>
      <p:sp>
        <p:nvSpPr>
          <p:cNvPr id="14" name="object 5">
            <a:extLst>
              <a:ext uri="{FF2B5EF4-FFF2-40B4-BE49-F238E27FC236}">
                <a16:creationId xmlns:a16="http://schemas.microsoft.com/office/drawing/2014/main" xmlns="" id="{323430F7-234E-514E-8E43-DE80787523FE}"/>
              </a:ext>
            </a:extLst>
          </p:cNvPr>
          <p:cNvSpPr txBox="1">
            <a:spLocks noGrp="1"/>
          </p:cNvSpPr>
          <p:nvPr>
            <p:ph type="title"/>
          </p:nvPr>
        </p:nvSpPr>
        <p:spPr>
          <a:xfrm>
            <a:off x="3294663" y="300647"/>
            <a:ext cx="8542764" cy="523220"/>
          </a:xfrm>
          <a:prstGeom prst="rect">
            <a:avLst/>
          </a:prstGeom>
        </p:spPr>
        <p:txBody>
          <a:bodyPr vert="horz" wrap="square" lIns="0" tIns="0" rIns="0" bIns="0" rtlCol="0">
            <a:spAutoFit/>
          </a:bodyPr>
          <a:lstStyle/>
          <a:p>
            <a:pPr marL="9525">
              <a:lnSpc>
                <a:spcPct val="100000"/>
              </a:lnSpc>
              <a:spcBef>
                <a:spcPts val="100"/>
              </a:spcBef>
            </a:pPr>
            <a:r>
              <a:rPr sz="3400" dirty="0"/>
              <a:t>APS </a:t>
            </a:r>
            <a:r>
              <a:rPr sz="3400" spc="-5" dirty="0"/>
              <a:t>Bridge</a:t>
            </a:r>
            <a:r>
              <a:rPr sz="3400" spc="-60" dirty="0"/>
              <a:t> </a:t>
            </a:r>
            <a:r>
              <a:rPr sz="3400" spc="-5" dirty="0"/>
              <a:t>Program</a:t>
            </a:r>
          </a:p>
        </p:txBody>
      </p:sp>
      <p:pic>
        <p:nvPicPr>
          <p:cNvPr id="17" name="Picture 16" descr="A picture containing drawing&#10;&#10;Description automatically generated">
            <a:extLst>
              <a:ext uri="{FF2B5EF4-FFF2-40B4-BE49-F238E27FC236}">
                <a16:creationId xmlns:a16="http://schemas.microsoft.com/office/drawing/2014/main" xmlns="" id="{1EA196C8-967B-A447-9F8C-35BBADC50F9F}"/>
              </a:ext>
            </a:extLst>
          </p:cNvPr>
          <p:cNvPicPr>
            <a:picLocks noChangeAspect="1"/>
          </p:cNvPicPr>
          <p:nvPr/>
        </p:nvPicPr>
        <p:blipFill>
          <a:blip r:embed="rId3"/>
          <a:stretch>
            <a:fillRect/>
          </a:stretch>
        </p:blipFill>
        <p:spPr>
          <a:xfrm>
            <a:off x="6435933" y="2474013"/>
            <a:ext cx="5111992" cy="3700753"/>
          </a:xfrm>
          <a:prstGeom prst="rect">
            <a:avLst/>
          </a:prstGeom>
        </p:spPr>
      </p:pic>
      <p:sp>
        <p:nvSpPr>
          <p:cNvPr id="18" name="TextBox 17">
            <a:extLst>
              <a:ext uri="{FF2B5EF4-FFF2-40B4-BE49-F238E27FC236}">
                <a16:creationId xmlns:a16="http://schemas.microsoft.com/office/drawing/2014/main" xmlns="" id="{B331A857-2D17-724A-81F2-49638AE1208E}"/>
              </a:ext>
            </a:extLst>
          </p:cNvPr>
          <p:cNvSpPr txBox="1"/>
          <p:nvPr/>
        </p:nvSpPr>
        <p:spPr>
          <a:xfrm>
            <a:off x="309771" y="2765886"/>
            <a:ext cx="6330515" cy="1446550"/>
          </a:xfrm>
          <a:prstGeom prst="rect">
            <a:avLst/>
          </a:prstGeom>
          <a:noFill/>
        </p:spPr>
        <p:txBody>
          <a:bodyPr wrap="square" rtlCol="0">
            <a:spAutoFit/>
          </a:bodyPr>
          <a:lstStyle/>
          <a:p>
            <a:r>
              <a:rPr lang="en-US" b="1" spc="-5" dirty="0">
                <a:cs typeface="Arial"/>
              </a:rPr>
              <a:t>Program Demographics:</a:t>
            </a:r>
            <a:r>
              <a:rPr lang="en-US" dirty="0"/>
              <a:t> Bridge Program </a:t>
            </a:r>
            <a:endParaRPr lang="en-US" dirty="0">
              <a:solidFill>
                <a:srgbClr val="7030A0"/>
              </a:solidFill>
            </a:endParaRPr>
          </a:p>
          <a:p>
            <a:pPr marL="742871" lvl="1" indent="-285750">
              <a:buFont typeface="Arial" panose="020B0604020202020204" pitchFamily="34" charset="0"/>
              <a:buChar char="•"/>
            </a:pPr>
            <a:r>
              <a:rPr lang="en-US" dirty="0"/>
              <a:t>77% Retention rate </a:t>
            </a:r>
          </a:p>
          <a:p>
            <a:pPr marL="742871" lvl="1" indent="-285750">
              <a:buFont typeface="Arial" panose="020B0604020202020204" pitchFamily="34" charset="0"/>
              <a:buChar char="•"/>
            </a:pPr>
            <a:r>
              <a:rPr lang="en-US" dirty="0"/>
              <a:t>93% URM</a:t>
            </a:r>
            <a:endParaRPr lang="en-US" dirty="0">
              <a:solidFill>
                <a:srgbClr val="7030A0"/>
              </a:solidFill>
            </a:endParaRPr>
          </a:p>
          <a:p>
            <a:pPr marL="1199990" lvl="2" indent="-285750">
              <a:buFont typeface="Arial" panose="020B0604020202020204" pitchFamily="34" charset="0"/>
              <a:buChar char="•"/>
            </a:pPr>
            <a:r>
              <a:rPr lang="en-US" sz="1600" dirty="0">
                <a:solidFill>
                  <a:schemeClr val="tx2"/>
                </a:solidFill>
              </a:rPr>
              <a:t>African American, Hispanic, Native American</a:t>
            </a:r>
          </a:p>
          <a:p>
            <a:pPr marL="742871" lvl="1" indent="-285750">
              <a:buFont typeface="Arial" panose="020B0604020202020204" pitchFamily="34" charset="0"/>
              <a:buChar char="•"/>
            </a:pPr>
            <a:r>
              <a:rPr lang="en-US" dirty="0"/>
              <a:t>30% Female </a:t>
            </a:r>
            <a:endParaRPr lang="en-US" dirty="0">
              <a:solidFill>
                <a:srgbClr val="7030A0"/>
              </a:solidFill>
            </a:endParaRPr>
          </a:p>
        </p:txBody>
      </p:sp>
      <p:sp>
        <p:nvSpPr>
          <p:cNvPr id="19" name="Content Placeholder 1">
            <a:extLst>
              <a:ext uri="{FF2B5EF4-FFF2-40B4-BE49-F238E27FC236}">
                <a16:creationId xmlns:a16="http://schemas.microsoft.com/office/drawing/2014/main" xmlns="" id="{9CB00A28-7CD2-9646-8D2B-E00392BFD684}"/>
              </a:ext>
            </a:extLst>
          </p:cNvPr>
          <p:cNvSpPr>
            <a:spLocks noGrp="1"/>
          </p:cNvSpPr>
          <p:nvPr>
            <p:ph idx="1"/>
          </p:nvPr>
        </p:nvSpPr>
        <p:spPr>
          <a:xfrm>
            <a:off x="309771" y="1282155"/>
            <a:ext cx="11170708" cy="2583947"/>
          </a:xfrm>
        </p:spPr>
        <p:txBody>
          <a:bodyPr>
            <a:noAutofit/>
          </a:bodyPr>
          <a:lstStyle/>
          <a:p>
            <a:pPr marL="12700" marR="5080">
              <a:lnSpc>
                <a:spcPct val="100000"/>
              </a:lnSpc>
              <a:spcBef>
                <a:spcPts val="100"/>
              </a:spcBef>
            </a:pPr>
            <a:r>
              <a:rPr lang="en-US" sz="2000" spc="-5" dirty="0">
                <a:solidFill>
                  <a:prstClr val="black"/>
                </a:solidFill>
                <a:cs typeface="Arial"/>
              </a:rPr>
              <a:t>Goal: to increase the </a:t>
            </a:r>
            <a:r>
              <a:rPr lang="en-US" sz="2000" dirty="0">
                <a:solidFill>
                  <a:prstClr val="black"/>
                </a:solidFill>
                <a:cs typeface="Arial"/>
              </a:rPr>
              <a:t>number of URM  students</a:t>
            </a:r>
            <a:r>
              <a:rPr lang="en-US" sz="2000" spc="-5" dirty="0">
                <a:solidFill>
                  <a:prstClr val="black"/>
                </a:solidFill>
                <a:cs typeface="Arial"/>
              </a:rPr>
              <a:t> earning a PhD in physics</a:t>
            </a:r>
            <a:endParaRPr lang="en-US" sz="2000" dirty="0">
              <a:cs typeface="Arial"/>
            </a:endParaRPr>
          </a:p>
          <a:p>
            <a:pPr marL="12700" marR="5080">
              <a:lnSpc>
                <a:spcPct val="100000"/>
              </a:lnSpc>
              <a:spcBef>
                <a:spcPts val="100"/>
              </a:spcBef>
            </a:pPr>
            <a:r>
              <a:rPr lang="en-US" sz="2000" dirty="0">
                <a:cs typeface="Arial"/>
              </a:rPr>
              <a:t>Connects URM </a:t>
            </a:r>
            <a:r>
              <a:rPr lang="en-US" sz="2000" spc="-5" dirty="0">
                <a:cs typeface="Arial"/>
              </a:rPr>
              <a:t>students who were not admitted to physics graduate programs with</a:t>
            </a:r>
            <a:r>
              <a:rPr lang="en-US" sz="2000" dirty="0">
                <a:cs typeface="Arial"/>
              </a:rPr>
              <a:t> supportive physics </a:t>
            </a:r>
            <a:r>
              <a:rPr lang="en-US" sz="2000" spc="-5" dirty="0">
                <a:cs typeface="Arial"/>
              </a:rPr>
              <a:t>departments; promotes best-practices </a:t>
            </a:r>
            <a:r>
              <a:rPr lang="en-US" sz="2000" dirty="0">
                <a:cs typeface="Arial"/>
              </a:rPr>
              <a:t>in admissions, induction, </a:t>
            </a:r>
            <a:r>
              <a:rPr lang="en-US" sz="2000" spc="-5" dirty="0">
                <a:cs typeface="Arial"/>
              </a:rPr>
              <a:t>mentoring, retention</a:t>
            </a:r>
          </a:p>
          <a:p>
            <a:pPr marL="12700" marR="5080">
              <a:lnSpc>
                <a:spcPct val="100000"/>
              </a:lnSpc>
              <a:spcBef>
                <a:spcPts val="100"/>
              </a:spcBef>
            </a:pPr>
            <a:r>
              <a:rPr lang="en-US" sz="2000" b="1" spc="-5" dirty="0" err="1">
                <a:solidFill>
                  <a:srgbClr val="02629F"/>
                </a:solidFill>
                <a:cs typeface="Arial"/>
              </a:rPr>
              <a:t>www.apsbridgeprogram.org</a:t>
            </a:r>
            <a:endParaRPr lang="en-US" sz="2000" b="1" dirty="0">
              <a:solidFill>
                <a:prstClr val="black"/>
              </a:solidFill>
              <a:cs typeface="Arial"/>
            </a:endParaRPr>
          </a:p>
        </p:txBody>
      </p:sp>
      <p:sp>
        <p:nvSpPr>
          <p:cNvPr id="20" name="Rectangle 19">
            <a:extLst>
              <a:ext uri="{FF2B5EF4-FFF2-40B4-BE49-F238E27FC236}">
                <a16:creationId xmlns:a16="http://schemas.microsoft.com/office/drawing/2014/main" xmlns="" id="{7E00BFC5-F21E-2246-BDE8-35DB26D8194F}"/>
              </a:ext>
            </a:extLst>
          </p:cNvPr>
          <p:cNvSpPr/>
          <p:nvPr/>
        </p:nvSpPr>
        <p:spPr>
          <a:xfrm>
            <a:off x="309771" y="4291626"/>
            <a:ext cx="5690194" cy="923330"/>
          </a:xfrm>
          <a:prstGeom prst="rect">
            <a:avLst/>
          </a:prstGeom>
        </p:spPr>
        <p:txBody>
          <a:bodyPr wrap="square">
            <a:spAutoFit/>
          </a:bodyPr>
          <a:lstStyle/>
          <a:p>
            <a:r>
              <a:rPr lang="en-US" b="1" spc="-5" dirty="0">
                <a:cs typeface="Arial"/>
              </a:rPr>
              <a:t>Outcomes: </a:t>
            </a:r>
            <a:r>
              <a:rPr lang="en-US" dirty="0">
                <a:cs typeface="Arial"/>
              </a:rPr>
              <a:t>250+ Bridge students placed into physics graduate programs. First PhD Graduates in 2019 (2) and more expected in 2020.</a:t>
            </a:r>
            <a:endParaRPr lang="en-US" dirty="0"/>
          </a:p>
        </p:txBody>
      </p:sp>
      <p:pic>
        <p:nvPicPr>
          <p:cNvPr id="9" name="Picture 8" descr="140113 APS Bridge Logo with Tagline.jpg">
            <a:extLst>
              <a:ext uri="{FF2B5EF4-FFF2-40B4-BE49-F238E27FC236}">
                <a16:creationId xmlns:a16="http://schemas.microsoft.com/office/drawing/2014/main" xmlns="" id="{0CA73BB3-43B3-574A-B924-35FE22D22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17" y="100439"/>
            <a:ext cx="2599905" cy="1066800"/>
          </a:xfrm>
          <a:prstGeom prst="rect">
            <a:avLst/>
          </a:prstGeom>
        </p:spPr>
      </p:pic>
      <p:pic>
        <p:nvPicPr>
          <p:cNvPr id="10" name="Picture 5" descr="nsf">
            <a:extLst>
              <a:ext uri="{FF2B5EF4-FFF2-40B4-BE49-F238E27FC236}">
                <a16:creationId xmlns:a16="http://schemas.microsoft.com/office/drawing/2014/main" xmlns="" id="{348C7839-3A3D-EF4F-BCC7-3CDB25277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717" y="5214956"/>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a:extLst>
              <a:ext uri="{FF2B5EF4-FFF2-40B4-BE49-F238E27FC236}">
                <a16:creationId xmlns:a16="http://schemas.microsoft.com/office/drawing/2014/main" xmlns="" id="{B371D526-3FCE-5648-8596-4FFD51B01E32}"/>
              </a:ext>
            </a:extLst>
          </p:cNvPr>
          <p:cNvSpPr txBox="1">
            <a:spLocks noChangeArrowheads="1"/>
          </p:cNvSpPr>
          <p:nvPr/>
        </p:nvSpPr>
        <p:spPr bwMode="auto">
          <a:xfrm>
            <a:off x="1214841" y="5289568"/>
            <a:ext cx="4800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dirty="0"/>
              <a:t>This material is based upon work supported by the National Science Foundation under Grant Nos. </a:t>
            </a:r>
            <a:r>
              <a:rPr lang="en-US" sz="1000" dirty="0"/>
              <a:t>1834540 and</a:t>
            </a:r>
            <a:r>
              <a:rPr lang="en-US" altLang="en-US" sz="1000" dirty="0"/>
              <a:t> </a:t>
            </a:r>
            <a:r>
              <a:rPr lang="en-US" sz="1000" dirty="0"/>
              <a:t>1143070.  </a:t>
            </a:r>
            <a:r>
              <a:rPr lang="en-US" altLang="en-US" sz="1000" dirty="0"/>
              <a:t>Any opinions, findings and conclusions or recommendations expressed in this material are those of the author(s) and do not necessarily reflect the views of the National Science Foundation (NSF).</a:t>
            </a:r>
          </a:p>
        </p:txBody>
      </p:sp>
    </p:spTree>
    <p:extLst>
      <p:ext uri="{BB962C8B-B14F-4D97-AF65-F5344CB8AC3E}">
        <p14:creationId xmlns:p14="http://schemas.microsoft.com/office/powerpoint/2010/main" val="27015958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141710317"/>
              </p:ext>
            </p:extLst>
          </p:nvPr>
        </p:nvGraphicFramePr>
        <p:xfrm>
          <a:off x="7151802" y="958272"/>
          <a:ext cx="4817388" cy="3339124"/>
        </p:xfrm>
        <a:graphic>
          <a:graphicData uri="http://schemas.openxmlformats.org/presentationml/2006/ole">
            <mc:AlternateContent xmlns:mc="http://schemas.openxmlformats.org/markup-compatibility/2006">
              <mc:Choice xmlns:v="urn:schemas-microsoft-com:vml" Requires="v">
                <p:oleObj spid="_x0000_s1030" name="Worksheet" r:id="rId4" imgW="8661400" imgH="5918200" progId="Excel.Sheet.8">
                  <p:embed/>
                </p:oleObj>
              </mc:Choice>
              <mc:Fallback>
                <p:oleObj name="Worksheet" r:id="rId4" imgW="8661400" imgH="5918200" progId="Excel.Sheet.8">
                  <p:embed/>
                  <p:pic>
                    <p:nvPicPr>
                      <p:cNvPr id="3" name="Object 2"/>
                      <p:cNvPicPr/>
                      <p:nvPr/>
                    </p:nvPicPr>
                    <p:blipFill>
                      <a:blip r:embed="rId5"/>
                      <a:stretch>
                        <a:fillRect/>
                      </a:stretch>
                    </p:blipFill>
                    <p:spPr>
                      <a:xfrm>
                        <a:off x="7151802" y="958272"/>
                        <a:ext cx="4817388" cy="3339124"/>
                      </a:xfrm>
                      <a:prstGeom prst="rect">
                        <a:avLst/>
                      </a:prstGeom>
                    </p:spPr>
                  </p:pic>
                </p:oleObj>
              </mc:Fallback>
            </mc:AlternateContent>
          </a:graphicData>
        </a:graphic>
      </p:graphicFrame>
      <p:sp>
        <p:nvSpPr>
          <p:cNvPr id="26627" name="Rectangle 2"/>
          <p:cNvSpPr>
            <a:spLocks noGrp="1" noChangeArrowheads="1"/>
          </p:cNvSpPr>
          <p:nvPr>
            <p:ph type="title"/>
          </p:nvPr>
        </p:nvSpPr>
        <p:spPr>
          <a:xfrm>
            <a:off x="586183" y="294676"/>
            <a:ext cx="10186319" cy="865189"/>
          </a:xfrm>
        </p:spPr>
        <p:txBody>
          <a:bodyPr>
            <a:normAutofit fontScale="90000"/>
          </a:bodyPr>
          <a:lstStyle/>
          <a:p>
            <a:pPr eaLnBrk="1" hangingPunct="1"/>
            <a:r>
              <a:rPr lang="en-US" dirty="0">
                <a:ea typeface="ＭＳ Ｐゴシック" charset="0"/>
              </a:rPr>
              <a:t>Bridge Programs: Erasing </a:t>
            </a:r>
            <a:br>
              <a:rPr lang="en-US" dirty="0">
                <a:ea typeface="ＭＳ Ｐゴシック" charset="0"/>
              </a:rPr>
            </a:br>
            <a:r>
              <a:rPr lang="en-US" dirty="0">
                <a:ea typeface="ＭＳ Ｐゴシック" charset="0"/>
              </a:rPr>
              <a:t>Disparity in Degree Attainment</a:t>
            </a:r>
            <a:endParaRPr lang="en-US" dirty="0">
              <a:latin typeface="Avenir Next Regular"/>
              <a:ea typeface="ＭＳ Ｐゴシック" charset="0"/>
            </a:endParaRPr>
          </a:p>
        </p:txBody>
      </p:sp>
      <p:sp>
        <p:nvSpPr>
          <p:cNvPr id="4" name="Google Shape;105;p18">
            <a:extLst>
              <a:ext uri="{FF2B5EF4-FFF2-40B4-BE49-F238E27FC236}">
                <a16:creationId xmlns:a16="http://schemas.microsoft.com/office/drawing/2014/main" xmlns="" id="{5F9855FD-3F07-7D45-AA13-16BBC79D8617}"/>
              </a:ext>
            </a:extLst>
          </p:cNvPr>
          <p:cNvSpPr txBox="1"/>
          <p:nvPr/>
        </p:nvSpPr>
        <p:spPr>
          <a:xfrm>
            <a:off x="1328229" y="4491638"/>
            <a:ext cx="8882400" cy="1046400"/>
          </a:xfrm>
          <a:prstGeom prst="rect">
            <a:avLst/>
          </a:prstGeom>
          <a:noFill/>
          <a:ln>
            <a:noFill/>
          </a:ln>
        </p:spPr>
        <p:txBody>
          <a:bodyPr spcFirstLastPara="1" wrap="square" lIns="121900" tIns="121900" rIns="121900" bIns="121900" anchor="t" anchorCtr="0">
            <a:noAutofit/>
          </a:bodyPr>
          <a:lstStyle/>
          <a:p>
            <a:pPr algn="ctr"/>
            <a:r>
              <a:rPr lang="en" sz="3200" b="1" dirty="0">
                <a:latin typeface="Calibri"/>
                <a:ea typeface="Calibri"/>
                <a:cs typeface="Calibri"/>
                <a:sym typeface="Calibri"/>
              </a:rPr>
              <a:t>Call to action: </a:t>
            </a:r>
            <a:r>
              <a:rPr lang="en" sz="3200" dirty="0">
                <a:latin typeface="Calibri"/>
                <a:ea typeface="Calibri"/>
                <a:cs typeface="Calibri"/>
                <a:sym typeface="Calibri"/>
              </a:rPr>
              <a:t>Apply to become a Partner department. More info, and a quarterly newsletter:</a:t>
            </a:r>
            <a:endParaRPr sz="3200" dirty="0">
              <a:latin typeface="Calibri"/>
              <a:ea typeface="Calibri"/>
              <a:cs typeface="Calibri"/>
              <a:sym typeface="Calibri"/>
            </a:endParaRPr>
          </a:p>
        </p:txBody>
      </p:sp>
      <p:sp>
        <p:nvSpPr>
          <p:cNvPr id="2" name="TextBox 1">
            <a:extLst>
              <a:ext uri="{FF2B5EF4-FFF2-40B4-BE49-F238E27FC236}">
                <a16:creationId xmlns:a16="http://schemas.microsoft.com/office/drawing/2014/main" xmlns="" id="{19D2E5D1-39EC-1C43-A86C-AFF898A8E4B8}"/>
              </a:ext>
            </a:extLst>
          </p:cNvPr>
          <p:cNvSpPr txBox="1"/>
          <p:nvPr/>
        </p:nvSpPr>
        <p:spPr>
          <a:xfrm>
            <a:off x="222810" y="1469576"/>
            <a:ext cx="7130097" cy="3210623"/>
          </a:xfrm>
          <a:prstGeom prst="rect">
            <a:avLst/>
          </a:prstGeom>
          <a:noFill/>
        </p:spPr>
        <p:txBody>
          <a:bodyPr wrap="square" rtlCol="0">
            <a:spAutoFit/>
          </a:bodyPr>
          <a:lstStyle/>
          <a:p>
            <a:pPr marL="380990" indent="-380990">
              <a:buFont typeface="Arial" panose="020B0604020202020204" pitchFamily="34" charset="0"/>
              <a:buChar char="•"/>
            </a:pPr>
            <a:r>
              <a:rPr lang="en-US" sz="2533" dirty="0"/>
              <a:t>IGEN has over 50 partner departments</a:t>
            </a:r>
          </a:p>
          <a:p>
            <a:pPr marL="380990" indent="-380990">
              <a:buFont typeface="Arial" panose="020B0604020202020204" pitchFamily="34" charset="0"/>
              <a:buChar char="•"/>
            </a:pPr>
            <a:r>
              <a:rPr lang="en-US" sz="2533" dirty="0"/>
              <a:t>250+ students </a:t>
            </a:r>
          </a:p>
          <a:p>
            <a:pPr marL="380990" indent="-380990">
              <a:buFont typeface="Arial" panose="020B0604020202020204" pitchFamily="34" charset="0"/>
              <a:buChar char="•"/>
            </a:pPr>
            <a:r>
              <a:rPr lang="en-US" sz="2533" dirty="0"/>
              <a:t>Physics, Chemistry, Materials Science, Astronomy, Geoscience</a:t>
            </a:r>
          </a:p>
          <a:p>
            <a:pPr marL="380990" indent="-380990">
              <a:buFont typeface="Arial" panose="020B0604020202020204" pitchFamily="34" charset="0"/>
              <a:buChar char="•"/>
            </a:pPr>
            <a:r>
              <a:rPr lang="en-US" sz="2533" dirty="0"/>
              <a:t>IGEN recruits underrepresented students for departments</a:t>
            </a:r>
          </a:p>
          <a:p>
            <a:pPr marL="380990" indent="-380990">
              <a:buFont typeface="Arial" panose="020B0604020202020204" pitchFamily="34" charset="0"/>
              <a:buChar char="•"/>
            </a:pPr>
            <a:r>
              <a:rPr lang="en-US" sz="2533" dirty="0"/>
              <a:t>Workshops / National Meeting on Inclusive Practices</a:t>
            </a:r>
          </a:p>
        </p:txBody>
      </p:sp>
      <p:sp>
        <p:nvSpPr>
          <p:cNvPr id="6" name="TextBox 5">
            <a:extLst>
              <a:ext uri="{FF2B5EF4-FFF2-40B4-BE49-F238E27FC236}">
                <a16:creationId xmlns:a16="http://schemas.microsoft.com/office/drawing/2014/main" xmlns="" id="{D36116D1-4BFD-2A41-9F17-118E83B7021E}"/>
              </a:ext>
            </a:extLst>
          </p:cNvPr>
          <p:cNvSpPr txBox="1"/>
          <p:nvPr/>
        </p:nvSpPr>
        <p:spPr>
          <a:xfrm>
            <a:off x="4097517" y="5603023"/>
            <a:ext cx="3996965" cy="666786"/>
          </a:xfrm>
          <a:prstGeom prst="rect">
            <a:avLst/>
          </a:prstGeom>
          <a:noFill/>
        </p:spPr>
        <p:txBody>
          <a:bodyPr wrap="square" rtlCol="0">
            <a:spAutoFit/>
          </a:bodyPr>
          <a:lstStyle/>
          <a:p>
            <a:pPr algn="ctr"/>
            <a:r>
              <a:rPr lang="en-US" sz="3733" b="1" dirty="0">
                <a:solidFill>
                  <a:srgbClr val="7030A0"/>
                </a:solidFill>
              </a:rPr>
              <a:t>IGENetwork.org</a:t>
            </a:r>
          </a:p>
        </p:txBody>
      </p:sp>
    </p:spTree>
    <p:extLst>
      <p:ext uri="{BB962C8B-B14F-4D97-AF65-F5344CB8AC3E}">
        <p14:creationId xmlns:p14="http://schemas.microsoft.com/office/powerpoint/2010/main" val="2269198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102" y="1607497"/>
            <a:ext cx="11048617" cy="4157872"/>
          </a:xfrm>
        </p:spPr>
        <p:txBody>
          <a:bodyPr>
            <a:normAutofit/>
          </a:bodyPr>
          <a:lstStyle/>
          <a:p>
            <a:pPr marL="0" indent="0">
              <a:buNone/>
            </a:pPr>
            <a:r>
              <a:rPr lang="en-US" sz="2400" b="1" dirty="0"/>
              <a:t>Mission: </a:t>
            </a:r>
            <a:r>
              <a:rPr lang="en-US" sz="2400" dirty="0"/>
              <a:t>To increase the number of underrepresented ethnic and racial minorities who complete a physics BS degree</a:t>
            </a:r>
          </a:p>
          <a:p>
            <a:pPr marL="0" indent="0">
              <a:buNone/>
            </a:pPr>
            <a:r>
              <a:rPr lang="en-US" sz="2400" b="1" dirty="0"/>
              <a:t>Program components:</a:t>
            </a:r>
          </a:p>
          <a:p>
            <a:pPr lvl="1"/>
            <a:r>
              <a:rPr lang="en-US" sz="2400" dirty="0"/>
              <a:t>Pair undergraduates with local faculty mentors</a:t>
            </a:r>
          </a:p>
          <a:p>
            <a:pPr lvl="1"/>
            <a:r>
              <a:rPr lang="en-US" sz="2400" dirty="0"/>
              <a:t>Annual conference </a:t>
            </a:r>
          </a:p>
          <a:p>
            <a:pPr lvl="1"/>
            <a:r>
              <a:rPr lang="en-US" sz="2400" dirty="0"/>
              <a:t>Discussion prompts</a:t>
            </a:r>
          </a:p>
          <a:p>
            <a:pPr lvl="1"/>
            <a:r>
              <a:rPr lang="en-US" sz="2400" dirty="0"/>
              <a:t>Workshops/PD </a:t>
            </a:r>
          </a:p>
          <a:p>
            <a:pPr lvl="1"/>
            <a:r>
              <a:rPr lang="en-US" sz="2400" dirty="0"/>
              <a:t>BEAM fund</a:t>
            </a:r>
          </a:p>
          <a:p>
            <a:pPr marL="0" indent="-4763">
              <a:buNone/>
            </a:pPr>
            <a:r>
              <a:rPr lang="en-US" sz="2400" b="1" dirty="0"/>
              <a:t>Join: </a:t>
            </a:r>
            <a:r>
              <a:rPr lang="en-US" sz="2400" b="1" dirty="0" err="1">
                <a:solidFill>
                  <a:srgbClr val="0070C0"/>
                </a:solidFill>
              </a:rPr>
              <a:t>www.aps.org</a:t>
            </a:r>
            <a:r>
              <a:rPr lang="en-US" sz="2400" b="1" dirty="0">
                <a:solidFill>
                  <a:srgbClr val="0070C0"/>
                </a:solidFill>
              </a:rPr>
              <a:t>/</a:t>
            </a:r>
            <a:r>
              <a:rPr lang="en-US" sz="2400" b="1" dirty="0" err="1">
                <a:solidFill>
                  <a:srgbClr val="0070C0"/>
                </a:solidFill>
              </a:rPr>
              <a:t>nmc</a:t>
            </a:r>
            <a:endParaRPr lang="en-US" sz="2400" b="1" dirty="0">
              <a:solidFill>
                <a:srgbClr val="0070C0"/>
              </a:solidFill>
            </a:endParaRPr>
          </a:p>
        </p:txBody>
      </p:sp>
      <p:sp>
        <p:nvSpPr>
          <p:cNvPr id="4" name="Slide Number Placeholder 3"/>
          <p:cNvSpPr>
            <a:spLocks noGrp="1"/>
          </p:cNvSpPr>
          <p:nvPr>
            <p:ph type="sldNum" sz="quarter" idx="4"/>
          </p:nvPr>
        </p:nvSpPr>
        <p:spPr/>
        <p:txBody>
          <a:bodyPr/>
          <a:lstStyle/>
          <a:p>
            <a:pPr>
              <a:defRPr/>
            </a:pPr>
            <a:fld id="{A31EF963-D3F9-4C4A-B95F-B0F2543AAE92}" type="slidenum">
              <a:rPr lang="en-US" smtClean="0">
                <a:solidFill>
                  <a:schemeClr val="bg1"/>
                </a:solidFill>
              </a:rPr>
              <a:pPr>
                <a:defRPr/>
              </a:pPr>
              <a:t>5</a:t>
            </a:fld>
            <a:endParaRPr lang="en-US" dirty="0">
              <a:solidFill>
                <a:schemeClr val="bg1"/>
              </a:solidFill>
            </a:endParaRPr>
          </a:p>
        </p:txBody>
      </p:sp>
      <p:pic>
        <p:nvPicPr>
          <p:cNvPr id="9" name="Picture 8" descr="Macintosh HD:Users:hodapp:Documents:APS:Programs / Projects:NMC:Logos:150330 NMC Logo.pdf">
            <a:extLst>
              <a:ext uri="{FF2B5EF4-FFF2-40B4-BE49-F238E27FC236}">
                <a16:creationId xmlns:a16="http://schemas.microsoft.com/office/drawing/2014/main" xmlns="" id="{5C8B8FDD-817E-994A-BF50-5E1DD9E6D3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544" y="183561"/>
            <a:ext cx="3387251" cy="1185538"/>
          </a:xfrm>
          <a:prstGeom prst="rect">
            <a:avLst/>
          </a:prstGeom>
          <a:solidFill>
            <a:srgbClr val="FFFFFF"/>
          </a:solidFill>
          <a:ln>
            <a:noFill/>
          </a:ln>
        </p:spPr>
      </p:pic>
      <p:pic>
        <p:nvPicPr>
          <p:cNvPr id="6" name="Picture 5">
            <a:extLst>
              <a:ext uri="{FF2B5EF4-FFF2-40B4-BE49-F238E27FC236}">
                <a16:creationId xmlns:a16="http://schemas.microsoft.com/office/drawing/2014/main" xmlns="" id="{31EA93BF-87E8-3C48-BC41-02D3CD8B0620}"/>
              </a:ext>
            </a:extLst>
          </p:cNvPr>
          <p:cNvPicPr>
            <a:picLocks noChangeAspect="1"/>
          </p:cNvPicPr>
          <p:nvPr/>
        </p:nvPicPr>
        <p:blipFill>
          <a:blip r:embed="rId4"/>
          <a:stretch>
            <a:fillRect/>
          </a:stretch>
        </p:blipFill>
        <p:spPr>
          <a:xfrm>
            <a:off x="4706988" y="3332136"/>
            <a:ext cx="6901243" cy="2645362"/>
          </a:xfrm>
          <a:prstGeom prst="rect">
            <a:avLst/>
          </a:prstGeom>
        </p:spPr>
      </p:pic>
    </p:spTree>
    <p:extLst>
      <p:ext uri="{BB962C8B-B14F-4D97-AF65-F5344CB8AC3E}">
        <p14:creationId xmlns:p14="http://schemas.microsoft.com/office/powerpoint/2010/main" val="15400706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AA32B36-69B3-5747-8C5C-4EBA1B20DAB1}"/>
              </a:ext>
            </a:extLst>
          </p:cNvPr>
          <p:cNvSpPr>
            <a:spLocks noGrp="1"/>
          </p:cNvSpPr>
          <p:nvPr>
            <p:ph idx="1"/>
          </p:nvPr>
        </p:nvSpPr>
        <p:spPr>
          <a:xfrm>
            <a:off x="978068" y="1823952"/>
            <a:ext cx="9994732" cy="4235654"/>
          </a:xfrm>
        </p:spPr>
        <p:txBody>
          <a:bodyPr>
            <a:normAutofit/>
          </a:bodyPr>
          <a:lstStyle/>
          <a:p>
            <a:r>
              <a:rPr lang="en-US" sz="1800" b="1" dirty="0"/>
              <a:t>Vision:</a:t>
            </a:r>
            <a:r>
              <a:rPr lang="en-US" sz="1800" dirty="0"/>
              <a:t> As a result of collective efforts, physics and related fields will become more inclusive of all social identities, with a diversity reflective of the nation, and with an equitable distribution of opportunities and resources.</a:t>
            </a:r>
          </a:p>
          <a:p>
            <a:r>
              <a:rPr lang="en-US" sz="1800" b="1" dirty="0"/>
              <a:t>Mission:</a:t>
            </a:r>
            <a:r>
              <a:rPr lang="en-US" sz="1800" dirty="0"/>
              <a:t> APS-IDEA seeks to empower and support physics departments, laboratories, and other organizations to identify and enact strategies for improving equity, diversity, and inclusion. It will do so by establishing a community of transformation.</a:t>
            </a:r>
          </a:p>
          <a:p>
            <a:r>
              <a:rPr lang="en-US" sz="1800" b="1" dirty="0"/>
              <a:t>Guiding Principles</a:t>
            </a:r>
          </a:p>
          <a:p>
            <a:pPr lvl="1"/>
            <a:r>
              <a:rPr lang="en-US" sz="1800" dirty="0"/>
              <a:t>Center people whose identities are marginalized</a:t>
            </a:r>
          </a:p>
          <a:p>
            <a:pPr lvl="1"/>
            <a:r>
              <a:rPr lang="en-US" sz="1800" dirty="0"/>
              <a:t>Utilize sensemaking, supporting learning from mistakes</a:t>
            </a:r>
          </a:p>
          <a:p>
            <a:pPr lvl="1"/>
            <a:r>
              <a:rPr lang="en-US" sz="1800" dirty="0"/>
              <a:t>Start with research-based change-management methods</a:t>
            </a:r>
          </a:p>
          <a:p>
            <a:pPr lvl="1"/>
            <a:r>
              <a:rPr lang="en-US" sz="1800" dirty="0"/>
              <a:t>Shared leadership that spans the range of social power </a:t>
            </a:r>
          </a:p>
          <a:p>
            <a:r>
              <a:rPr lang="en-US" sz="1800" b="1" dirty="0" err="1">
                <a:solidFill>
                  <a:srgbClr val="0070C0"/>
                </a:solidFill>
              </a:rPr>
              <a:t>go.aps.org</a:t>
            </a:r>
            <a:r>
              <a:rPr lang="en-US" sz="1800" b="1" dirty="0">
                <a:solidFill>
                  <a:srgbClr val="0070C0"/>
                </a:solidFill>
              </a:rPr>
              <a:t>/aps-idea</a:t>
            </a:r>
            <a:endParaRPr lang="en-US" b="1" dirty="0">
              <a:solidFill>
                <a:srgbClr val="0070C0"/>
              </a:solidFill>
            </a:endParaRPr>
          </a:p>
        </p:txBody>
      </p:sp>
      <p:sp>
        <p:nvSpPr>
          <p:cNvPr id="3" name="Title 2">
            <a:extLst>
              <a:ext uri="{FF2B5EF4-FFF2-40B4-BE49-F238E27FC236}">
                <a16:creationId xmlns:a16="http://schemas.microsoft.com/office/drawing/2014/main" xmlns="" id="{D4B333C3-07E5-0B41-B692-1A179F489E1D}"/>
              </a:ext>
            </a:extLst>
          </p:cNvPr>
          <p:cNvSpPr>
            <a:spLocks noGrp="1"/>
          </p:cNvSpPr>
          <p:nvPr>
            <p:ph type="title"/>
          </p:nvPr>
        </p:nvSpPr>
        <p:spPr>
          <a:xfrm>
            <a:off x="978068" y="958763"/>
            <a:ext cx="10186319" cy="865189"/>
          </a:xfrm>
        </p:spPr>
        <p:txBody>
          <a:bodyPr>
            <a:normAutofit fontScale="90000"/>
          </a:bodyPr>
          <a:lstStyle/>
          <a:p>
            <a:r>
              <a:rPr lang="en-US" sz="3200" dirty="0"/>
              <a:t>APS Inclusion, Equity and Diversity Alliance (APS-IDEA) </a:t>
            </a:r>
          </a:p>
        </p:txBody>
      </p:sp>
      <p:pic>
        <p:nvPicPr>
          <p:cNvPr id="7" name="Picture 9">
            <a:extLst>
              <a:ext uri="{FF2B5EF4-FFF2-40B4-BE49-F238E27FC236}">
                <a16:creationId xmlns:a16="http://schemas.microsoft.com/office/drawing/2014/main" xmlns="" id="{EBDEA7E7-A2F9-614F-935D-AC3C186C0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1450"/>
            <a:ext cx="226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xmlns="" id="{6DAE00A4-DB54-C443-AF8E-CFF384979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9661" y="3768401"/>
            <a:ext cx="2703139" cy="202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xmlns="" id="{61242C07-F476-E44B-924F-F45ABEE1BE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600" y="109537"/>
            <a:ext cx="129154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0596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74173" y="401133"/>
            <a:ext cx="10439399" cy="763600"/>
          </a:xfrm>
          <a:prstGeom prst="rect">
            <a:avLst/>
          </a:prstGeom>
        </p:spPr>
        <p:txBody>
          <a:bodyPr spcFirstLastPara="1" vert="horz" wrap="square" lIns="121900" tIns="60933" rIns="121900" bIns="60933" rtlCol="0" anchor="ctr" anchorCtr="0">
            <a:noAutofit/>
          </a:bodyPr>
          <a:lstStyle/>
          <a:p>
            <a:r>
              <a:rPr lang="en" sz="3733" b="1" dirty="0">
                <a:solidFill>
                  <a:srgbClr val="176677"/>
                </a:solidFill>
              </a:rPr>
              <a:t>STEP UP: Building Inclusive High School Classrooms</a:t>
            </a:r>
            <a:endParaRPr sz="3733" b="1" dirty="0">
              <a:solidFill>
                <a:srgbClr val="176677"/>
              </a:solidFill>
            </a:endParaRPr>
          </a:p>
        </p:txBody>
      </p:sp>
      <p:sp>
        <p:nvSpPr>
          <p:cNvPr id="97" name="Google Shape;97;p17"/>
          <p:cNvSpPr txBox="1">
            <a:spLocks noGrp="1"/>
          </p:cNvSpPr>
          <p:nvPr>
            <p:ph type="body" idx="1"/>
          </p:nvPr>
        </p:nvSpPr>
        <p:spPr>
          <a:xfrm>
            <a:off x="64100" y="1373353"/>
            <a:ext cx="7684400" cy="4555200"/>
          </a:xfrm>
          <a:prstGeom prst="rect">
            <a:avLst/>
          </a:prstGeom>
        </p:spPr>
        <p:txBody>
          <a:bodyPr spcFirstLastPara="1" vert="horz" wrap="square" lIns="121900" tIns="60933" rIns="121900" bIns="60933" rtlCol="0" anchor="t" anchorCtr="0">
            <a:noAutofit/>
          </a:bodyPr>
          <a:lstStyle/>
          <a:p>
            <a:pPr indent="-474121">
              <a:lnSpc>
                <a:spcPct val="100000"/>
              </a:lnSpc>
              <a:spcBef>
                <a:spcPts val="0"/>
              </a:spcBef>
              <a:buSzPts val="2000"/>
              <a:buFont typeface="Noto Sans Symbols"/>
              <a:buChar char="•"/>
            </a:pPr>
            <a:r>
              <a:rPr lang="en" sz="2667" i="1" dirty="0">
                <a:latin typeface="Arial"/>
                <a:ea typeface="Arial"/>
                <a:cs typeface="Arial"/>
                <a:sym typeface="Arial"/>
              </a:rPr>
              <a:t>Building a movement</a:t>
            </a:r>
            <a:r>
              <a:rPr lang="en" sz="2667" dirty="0">
                <a:latin typeface="Arial"/>
                <a:ea typeface="Arial"/>
                <a:cs typeface="Arial"/>
                <a:sym typeface="Arial"/>
              </a:rPr>
              <a:t>: 1,000 high school physics teachers</a:t>
            </a:r>
          </a:p>
          <a:p>
            <a:pPr indent="-474121">
              <a:lnSpc>
                <a:spcPct val="100000"/>
              </a:lnSpc>
              <a:spcBef>
                <a:spcPts val="0"/>
              </a:spcBef>
              <a:buSzPts val="2000"/>
              <a:buFont typeface="Noto Sans Symbols"/>
              <a:buChar char="•"/>
            </a:pPr>
            <a:r>
              <a:rPr lang="en" sz="2667" i="1" dirty="0">
                <a:latin typeface="Arial"/>
                <a:ea typeface="Arial"/>
                <a:cs typeface="Arial"/>
                <a:sym typeface="Arial"/>
              </a:rPr>
              <a:t>Critical juncture</a:t>
            </a:r>
            <a:r>
              <a:rPr lang="en" sz="2667" dirty="0">
                <a:latin typeface="Arial"/>
                <a:ea typeface="Arial"/>
                <a:cs typeface="Arial"/>
                <a:sym typeface="Arial"/>
              </a:rPr>
              <a:t>: reaching students when they make decisions on what subject to study</a:t>
            </a:r>
          </a:p>
          <a:p>
            <a:pPr indent="-474121">
              <a:lnSpc>
                <a:spcPct val="100000"/>
              </a:lnSpc>
              <a:spcBef>
                <a:spcPts val="0"/>
              </a:spcBef>
              <a:buSzPts val="2000"/>
              <a:buFont typeface="Noto Sans Symbols"/>
              <a:buChar char="•"/>
            </a:pPr>
            <a:r>
              <a:rPr lang="en" sz="2667" i="1" dirty="0">
                <a:latin typeface="Arial"/>
                <a:ea typeface="Arial"/>
                <a:cs typeface="Arial"/>
                <a:sym typeface="Arial"/>
              </a:rPr>
              <a:t>Research-validated lessons</a:t>
            </a:r>
            <a:r>
              <a:rPr lang="en" sz="2667" dirty="0">
                <a:latin typeface="Arial"/>
                <a:ea typeface="Arial"/>
                <a:cs typeface="Arial"/>
                <a:sym typeface="Arial"/>
              </a:rPr>
              <a:t>: shown to increase women’s interest in physics</a:t>
            </a:r>
          </a:p>
          <a:p>
            <a:pPr indent="-474121">
              <a:lnSpc>
                <a:spcPct val="100000"/>
              </a:lnSpc>
              <a:spcBef>
                <a:spcPts val="0"/>
              </a:spcBef>
              <a:buSzPts val="2000"/>
              <a:buFont typeface="Noto Sans Symbols"/>
              <a:buChar char="•"/>
            </a:pPr>
            <a:r>
              <a:rPr lang="en" sz="3200" b="1" i="1" dirty="0">
                <a:solidFill>
                  <a:srgbClr val="7030A0"/>
                </a:solidFill>
                <a:latin typeface="Arial"/>
                <a:ea typeface="Arial"/>
                <a:cs typeface="Arial"/>
                <a:sym typeface="Arial"/>
              </a:rPr>
              <a:t>Twice</a:t>
            </a:r>
            <a:r>
              <a:rPr lang="en" sz="2667" b="1" i="1" dirty="0">
                <a:latin typeface="Arial"/>
                <a:ea typeface="Arial"/>
                <a:cs typeface="Arial"/>
                <a:sym typeface="Arial"/>
              </a:rPr>
              <a:t> as effective </a:t>
            </a:r>
            <a:r>
              <a:rPr lang="en" sz="2667" b="1" dirty="0">
                <a:latin typeface="Arial"/>
                <a:ea typeface="Arial"/>
                <a:cs typeface="Arial"/>
                <a:sym typeface="Arial"/>
              </a:rPr>
              <a:t>at encouraging students of color</a:t>
            </a:r>
            <a:r>
              <a:rPr lang="en" sz="2667" dirty="0">
                <a:latin typeface="Arial"/>
                <a:ea typeface="Arial"/>
                <a:cs typeface="Arial"/>
                <a:sym typeface="Arial"/>
              </a:rPr>
              <a:t> to consider majoring in physics</a:t>
            </a:r>
            <a:endParaRPr sz="2667" dirty="0">
              <a:latin typeface="Arial"/>
              <a:ea typeface="Arial"/>
              <a:cs typeface="Arial"/>
              <a:sym typeface="Arial"/>
            </a:endParaRPr>
          </a:p>
        </p:txBody>
      </p:sp>
      <p:pic>
        <p:nvPicPr>
          <p:cNvPr id="98" name="Google Shape;98;p17"/>
          <p:cNvPicPr preferRelativeResize="0"/>
          <p:nvPr/>
        </p:nvPicPr>
        <p:blipFill>
          <a:blip r:embed="rId3">
            <a:alphaModFix/>
          </a:blip>
          <a:stretch>
            <a:fillRect/>
          </a:stretch>
        </p:blipFill>
        <p:spPr>
          <a:xfrm>
            <a:off x="7748500" y="1048184"/>
            <a:ext cx="4087435" cy="3550900"/>
          </a:xfrm>
          <a:prstGeom prst="rect">
            <a:avLst/>
          </a:prstGeom>
          <a:noFill/>
          <a:ln>
            <a:noFill/>
          </a:ln>
        </p:spPr>
      </p:pic>
      <p:sp>
        <p:nvSpPr>
          <p:cNvPr id="99" name="Google Shape;99;p17"/>
          <p:cNvSpPr txBox="1"/>
          <p:nvPr/>
        </p:nvSpPr>
        <p:spPr>
          <a:xfrm>
            <a:off x="2220685" y="4705973"/>
            <a:ext cx="7904528" cy="1431200"/>
          </a:xfrm>
          <a:prstGeom prst="rect">
            <a:avLst/>
          </a:prstGeom>
          <a:noFill/>
          <a:ln>
            <a:noFill/>
          </a:ln>
        </p:spPr>
        <p:txBody>
          <a:bodyPr spcFirstLastPara="1" wrap="square" lIns="121900" tIns="121900" rIns="121900" bIns="121900" anchor="t" anchorCtr="0">
            <a:noAutofit/>
          </a:bodyPr>
          <a:lstStyle/>
          <a:p>
            <a:pPr algn="ctr"/>
            <a:r>
              <a:rPr lang="en" sz="2667" b="1" dirty="0">
                <a:solidFill>
                  <a:schemeClr val="dk1"/>
                </a:solidFill>
              </a:rPr>
              <a:t>Call to Action</a:t>
            </a:r>
            <a:r>
              <a:rPr lang="en" sz="2667" dirty="0">
                <a:solidFill>
                  <a:schemeClr val="dk1"/>
                </a:solidFill>
              </a:rPr>
              <a:t>: </a:t>
            </a:r>
            <a:r>
              <a:rPr lang="en" sz="2667" b="1" dirty="0">
                <a:solidFill>
                  <a:schemeClr val="dk1"/>
                </a:solidFill>
              </a:rPr>
              <a:t>We need more teachers!! </a:t>
            </a:r>
            <a:r>
              <a:rPr lang="en" sz="2667" dirty="0">
                <a:solidFill>
                  <a:schemeClr val="dk1"/>
                </a:solidFill>
              </a:rPr>
              <a:t>Contact a local high school teacher, invite them to join at: </a:t>
            </a:r>
            <a:endParaRPr sz="2667"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4762B3A7-4178-634C-AE57-E6446FB416AC}"/>
              </a:ext>
            </a:extLst>
          </p:cNvPr>
          <p:cNvSpPr txBox="1"/>
          <p:nvPr/>
        </p:nvSpPr>
        <p:spPr>
          <a:xfrm>
            <a:off x="3625691" y="5613991"/>
            <a:ext cx="5094515" cy="584775"/>
          </a:xfrm>
          <a:prstGeom prst="rect">
            <a:avLst/>
          </a:prstGeom>
          <a:solidFill>
            <a:schemeClr val="bg1"/>
          </a:solidFill>
        </p:spPr>
        <p:txBody>
          <a:bodyPr wrap="square" rtlCol="0">
            <a:spAutoFit/>
          </a:bodyPr>
          <a:lstStyle/>
          <a:p>
            <a:pPr algn="ctr"/>
            <a:r>
              <a:rPr lang="en-US" sz="3200" b="1" dirty="0">
                <a:solidFill>
                  <a:srgbClr val="176577"/>
                </a:solidFill>
              </a:rPr>
              <a:t>STEPUPphysics.org</a:t>
            </a:r>
          </a:p>
        </p:txBody>
      </p:sp>
    </p:spTree>
    <p:extLst>
      <p:ext uri="{BB962C8B-B14F-4D97-AF65-F5344CB8AC3E}">
        <p14:creationId xmlns:p14="http://schemas.microsoft.com/office/powerpoint/2010/main" val="13906972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PS 2020 Leadership Meeting">
  <a:themeElements>
    <a:clrScheme name="Delta-Phy">
      <a:dk1>
        <a:srgbClr val="0D1417"/>
      </a:dk1>
      <a:lt1>
        <a:srgbClr val="FFFFFF"/>
      </a:lt1>
      <a:dk2>
        <a:srgbClr val="C3B41B"/>
      </a:dk2>
      <a:lt2>
        <a:srgbClr val="F8F8F8"/>
      </a:lt2>
      <a:accent1>
        <a:srgbClr val="F4D818"/>
      </a:accent1>
      <a:accent2>
        <a:srgbClr val="B2B2B2"/>
      </a:accent2>
      <a:accent3>
        <a:srgbClr val="969696"/>
      </a:accent3>
      <a:accent4>
        <a:srgbClr val="808080"/>
      </a:accent4>
      <a:accent5>
        <a:srgbClr val="5F5F5F"/>
      </a:accent5>
      <a:accent6>
        <a:srgbClr val="1F292E"/>
      </a:accent6>
      <a:hlink>
        <a:srgbClr val="417FAE"/>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ltaPhyWebinar_PPTemplate" id="{88DF9558-FF8E-DF46-B1CA-38FFD18657D1}" vid="{48B08785-76E6-1745-9B26-51A1876165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APS 2020 Leadership Meeting</Template>
  <TotalTime>10</TotalTime>
  <Words>581</Words>
  <Application>Microsoft Macintosh PowerPoint</Application>
  <PresentationFormat>Custom</PresentationFormat>
  <Paragraphs>59</Paragraphs>
  <Slides>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APS 2020 Leadership Meeting</vt:lpstr>
      <vt:lpstr>Worksheet</vt:lpstr>
      <vt:lpstr>PowerPoint Presentation</vt:lpstr>
      <vt:lpstr>Participation of Underrepresented Minorities (URM) in Physics</vt:lpstr>
      <vt:lpstr>APS Bridge Program</vt:lpstr>
      <vt:lpstr>Bridge Programs: Erasing  Disparity in Degree Attainment</vt:lpstr>
      <vt:lpstr>PowerPoint Presentation</vt:lpstr>
      <vt:lpstr>APS Inclusion, Equity and Diversity Alliance (APS-IDEA) </vt:lpstr>
      <vt:lpstr>STEP UP: Building Inclusive High School Classrooms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Doyle</dc:creator>
  <cp:lastModifiedBy>Office 2004 Test Drive User</cp:lastModifiedBy>
  <cp:revision>3</cp:revision>
  <dcterms:created xsi:type="dcterms:W3CDTF">2020-06-23T20:26:45Z</dcterms:created>
  <dcterms:modified xsi:type="dcterms:W3CDTF">2020-06-24T08:12:19Z</dcterms:modified>
</cp:coreProperties>
</file>